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5196800" cy="32397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lvl1pPr>
    <a:lvl2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lvl2pPr>
    <a:lvl3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lvl3pPr>
    <a:lvl4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lvl4pPr>
    <a:lvl5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lvl5pPr>
    <a:lvl6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lvl6pPr>
    <a:lvl7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lvl7pPr>
    <a:lvl8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lvl8pPr>
    <a:lvl9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52" y="-50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200"/>
      </a:spcBef>
      <a:defRPr sz="700">
        <a:latin typeface="+mj-lt"/>
        <a:ea typeface="+mj-ea"/>
        <a:cs typeface="+mj-cs"/>
        <a:sym typeface="Calibri"/>
      </a:defRPr>
    </a:lvl1pPr>
    <a:lvl2pPr indent="228600" latinLnBrk="0">
      <a:spcBef>
        <a:spcPts val="200"/>
      </a:spcBef>
      <a:defRPr sz="700">
        <a:latin typeface="+mj-lt"/>
        <a:ea typeface="+mj-ea"/>
        <a:cs typeface="+mj-cs"/>
        <a:sym typeface="Calibri"/>
      </a:defRPr>
    </a:lvl2pPr>
    <a:lvl3pPr indent="457200" latinLnBrk="0">
      <a:spcBef>
        <a:spcPts val="200"/>
      </a:spcBef>
      <a:defRPr sz="700">
        <a:latin typeface="+mj-lt"/>
        <a:ea typeface="+mj-ea"/>
        <a:cs typeface="+mj-cs"/>
        <a:sym typeface="Calibri"/>
      </a:defRPr>
    </a:lvl3pPr>
    <a:lvl4pPr indent="685800" latinLnBrk="0">
      <a:spcBef>
        <a:spcPts val="200"/>
      </a:spcBef>
      <a:defRPr sz="700">
        <a:latin typeface="+mj-lt"/>
        <a:ea typeface="+mj-ea"/>
        <a:cs typeface="+mj-cs"/>
        <a:sym typeface="Calibri"/>
      </a:defRPr>
    </a:lvl4pPr>
    <a:lvl5pPr indent="914400" latinLnBrk="0">
      <a:spcBef>
        <a:spcPts val="200"/>
      </a:spcBef>
      <a:defRPr sz="700">
        <a:latin typeface="+mj-lt"/>
        <a:ea typeface="+mj-ea"/>
        <a:cs typeface="+mj-cs"/>
        <a:sym typeface="Calibri"/>
      </a:defRPr>
    </a:lvl5pPr>
    <a:lvl6pPr indent="1143000" latinLnBrk="0">
      <a:spcBef>
        <a:spcPts val="200"/>
      </a:spcBef>
      <a:defRPr sz="700">
        <a:latin typeface="+mj-lt"/>
        <a:ea typeface="+mj-ea"/>
        <a:cs typeface="+mj-cs"/>
        <a:sym typeface="Calibri"/>
      </a:defRPr>
    </a:lvl6pPr>
    <a:lvl7pPr indent="1371600" latinLnBrk="0">
      <a:spcBef>
        <a:spcPts val="200"/>
      </a:spcBef>
      <a:defRPr sz="700">
        <a:latin typeface="+mj-lt"/>
        <a:ea typeface="+mj-ea"/>
        <a:cs typeface="+mj-cs"/>
        <a:sym typeface="Calibri"/>
      </a:defRPr>
    </a:lvl7pPr>
    <a:lvl8pPr indent="1600200" latinLnBrk="0">
      <a:spcBef>
        <a:spcPts val="200"/>
      </a:spcBef>
      <a:defRPr sz="700">
        <a:latin typeface="+mj-lt"/>
        <a:ea typeface="+mj-ea"/>
        <a:cs typeface="+mj-cs"/>
        <a:sym typeface="Calibri"/>
      </a:defRPr>
    </a:lvl8pPr>
    <a:lvl9pPr indent="1828800" latinLnBrk="0">
      <a:spcBef>
        <a:spcPts val="200"/>
      </a:spcBef>
      <a:defRPr sz="7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11" name="Başlık Metni"/>
          <p:cNvSpPr txBox="1">
            <a:spLocks noGrp="1"/>
          </p:cNvSpPr>
          <p:nvPr>
            <p:ph type="title"/>
          </p:nvPr>
        </p:nvSpPr>
        <p:spPr>
          <a:xfrm>
            <a:off x="1889998" y="10064781"/>
            <a:ext cx="21419981" cy="6944849"/>
          </a:xfrm>
          <a:prstGeom prst="rect">
            <a:avLst/>
          </a:prstGeom>
        </p:spPr>
        <p:txBody>
          <a:bodyPr/>
          <a:lstStyle/>
          <a:p>
            <a:r>
              <a:t>Başlık Metni</a:t>
            </a:r>
          </a:p>
        </p:txBody>
      </p:sp>
      <p:sp>
        <p:nvSpPr>
          <p:cNvPr id="12" name="Gövde Düzeyi Bir…"/>
          <p:cNvSpPr txBox="1">
            <a:spLocks noGrp="1"/>
          </p:cNvSpPr>
          <p:nvPr>
            <p:ph type="body" sz="quarter" idx="1"/>
          </p:nvPr>
        </p:nvSpPr>
        <p:spPr>
          <a:xfrm>
            <a:off x="3779996" y="18359597"/>
            <a:ext cx="17639984" cy="8279819"/>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13"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aşlık ve İçerik">
    <p:spTree>
      <p:nvGrpSpPr>
        <p:cNvPr id="1" name=""/>
        <p:cNvGrpSpPr/>
        <p:nvPr/>
      </p:nvGrpSpPr>
      <p:grpSpPr>
        <a:xfrm>
          <a:off x="0" y="0"/>
          <a:ext cx="0" cy="0"/>
          <a:chOff x="0" y="0"/>
          <a:chExt cx="0" cy="0"/>
        </a:xfrm>
      </p:grpSpPr>
      <p:sp>
        <p:nvSpPr>
          <p:cNvPr id="20" name="Başlık Metni"/>
          <p:cNvSpPr txBox="1">
            <a:spLocks noGrp="1"/>
          </p:cNvSpPr>
          <p:nvPr>
            <p:ph type="title"/>
          </p:nvPr>
        </p:nvSpPr>
        <p:spPr>
          <a:prstGeom prst="rect">
            <a:avLst/>
          </a:prstGeom>
        </p:spPr>
        <p:txBody>
          <a:bodyPr/>
          <a:lstStyle/>
          <a:p>
            <a:r>
              <a:t>Başlık Metni</a:t>
            </a:r>
          </a:p>
        </p:txBody>
      </p:sp>
      <p:sp>
        <p:nvSpPr>
          <p:cNvPr id="21" name="Gövde Düzeyi Bir…"/>
          <p:cNvSpPr txBox="1">
            <a:spLocks noGrp="1"/>
          </p:cNvSpPr>
          <p:nvPr>
            <p:ph type="body" idx="1"/>
          </p:nvPr>
        </p:nvSpPr>
        <p:spPr>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22"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ölüm Üstbilgisi">
    <p:spTree>
      <p:nvGrpSpPr>
        <p:cNvPr id="1" name=""/>
        <p:cNvGrpSpPr/>
        <p:nvPr/>
      </p:nvGrpSpPr>
      <p:grpSpPr>
        <a:xfrm>
          <a:off x="0" y="0"/>
          <a:ext cx="0" cy="0"/>
          <a:chOff x="0" y="0"/>
          <a:chExt cx="0" cy="0"/>
        </a:xfrm>
      </p:grpSpPr>
      <p:sp>
        <p:nvSpPr>
          <p:cNvPr id="29" name="Başlık Metni"/>
          <p:cNvSpPr txBox="1">
            <a:spLocks noGrp="1"/>
          </p:cNvSpPr>
          <p:nvPr>
            <p:ph type="title"/>
          </p:nvPr>
        </p:nvSpPr>
        <p:spPr>
          <a:xfrm>
            <a:off x="1990624" y="20819544"/>
            <a:ext cx="21419980" cy="6434862"/>
          </a:xfrm>
          <a:prstGeom prst="rect">
            <a:avLst/>
          </a:prstGeom>
        </p:spPr>
        <p:txBody>
          <a:bodyPr anchor="t"/>
          <a:lstStyle>
            <a:lvl1pPr algn="l">
              <a:defRPr sz="13500" b="1" cap="all"/>
            </a:lvl1pPr>
          </a:lstStyle>
          <a:p>
            <a:r>
              <a:t>Başlık Metni</a:t>
            </a:r>
          </a:p>
        </p:txBody>
      </p:sp>
      <p:sp>
        <p:nvSpPr>
          <p:cNvPr id="30" name="Gövde Düzeyi Bir…"/>
          <p:cNvSpPr txBox="1">
            <a:spLocks noGrp="1"/>
          </p:cNvSpPr>
          <p:nvPr>
            <p:ph type="body" sz="quarter" idx="1"/>
          </p:nvPr>
        </p:nvSpPr>
        <p:spPr>
          <a:xfrm>
            <a:off x="1990624" y="13732203"/>
            <a:ext cx="21419980" cy="7087346"/>
          </a:xfrm>
          <a:prstGeom prst="rect">
            <a:avLst/>
          </a:prstGeom>
        </p:spPr>
        <p:txBody>
          <a:bodyPr anchor="b"/>
          <a:lstStyle>
            <a:lvl1pPr marL="0" indent="0">
              <a:spcBef>
                <a:spcPts val="1600"/>
              </a:spcBef>
              <a:buSzTx/>
              <a:buFontTx/>
              <a:buNone/>
              <a:defRPr sz="6700">
                <a:solidFill>
                  <a:srgbClr val="888888"/>
                </a:solidFill>
              </a:defRPr>
            </a:lvl1pPr>
            <a:lvl2pPr marL="0" indent="0">
              <a:spcBef>
                <a:spcPts val="1600"/>
              </a:spcBef>
              <a:buSzTx/>
              <a:buFontTx/>
              <a:buNone/>
              <a:defRPr sz="6700">
                <a:solidFill>
                  <a:srgbClr val="888888"/>
                </a:solidFill>
              </a:defRPr>
            </a:lvl2pPr>
            <a:lvl3pPr marL="0" indent="0">
              <a:spcBef>
                <a:spcPts val="1600"/>
              </a:spcBef>
              <a:buSzTx/>
              <a:buFontTx/>
              <a:buNone/>
              <a:defRPr sz="6700">
                <a:solidFill>
                  <a:srgbClr val="888888"/>
                </a:solidFill>
              </a:defRPr>
            </a:lvl3pPr>
            <a:lvl4pPr marL="0" indent="0">
              <a:spcBef>
                <a:spcPts val="1600"/>
              </a:spcBef>
              <a:buSzTx/>
              <a:buFontTx/>
              <a:buNone/>
              <a:defRPr sz="6700">
                <a:solidFill>
                  <a:srgbClr val="888888"/>
                </a:solidFill>
              </a:defRPr>
            </a:lvl4pPr>
            <a:lvl5pPr marL="0" indent="0">
              <a:spcBef>
                <a:spcPts val="1600"/>
              </a:spcBef>
              <a:buSzTx/>
              <a:buFontTx/>
              <a:buNone/>
              <a:defRPr sz="6700">
                <a:solidFill>
                  <a:srgbClr val="888888"/>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31"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İki İçerik">
    <p:spTree>
      <p:nvGrpSpPr>
        <p:cNvPr id="1" name=""/>
        <p:cNvGrpSpPr/>
        <p:nvPr/>
      </p:nvGrpSpPr>
      <p:grpSpPr>
        <a:xfrm>
          <a:off x="0" y="0"/>
          <a:ext cx="0" cy="0"/>
          <a:chOff x="0" y="0"/>
          <a:chExt cx="0" cy="0"/>
        </a:xfrm>
      </p:grpSpPr>
      <p:sp>
        <p:nvSpPr>
          <p:cNvPr id="38" name="Başlık Metni"/>
          <p:cNvSpPr txBox="1">
            <a:spLocks noGrp="1"/>
          </p:cNvSpPr>
          <p:nvPr>
            <p:ph type="title"/>
          </p:nvPr>
        </p:nvSpPr>
        <p:spPr>
          <a:prstGeom prst="rect">
            <a:avLst/>
          </a:prstGeom>
        </p:spPr>
        <p:txBody>
          <a:bodyPr/>
          <a:lstStyle/>
          <a:p>
            <a:r>
              <a:t>Başlık Metni</a:t>
            </a:r>
          </a:p>
        </p:txBody>
      </p:sp>
      <p:sp>
        <p:nvSpPr>
          <p:cNvPr id="39" name="Gövde Düzeyi Bir…"/>
          <p:cNvSpPr txBox="1">
            <a:spLocks noGrp="1"/>
          </p:cNvSpPr>
          <p:nvPr>
            <p:ph type="body" sz="half" idx="1"/>
          </p:nvPr>
        </p:nvSpPr>
        <p:spPr>
          <a:xfrm>
            <a:off x="1260000" y="7559837"/>
            <a:ext cx="11129989" cy="21382032"/>
          </a:xfrm>
          <a:prstGeom prst="rect">
            <a:avLst/>
          </a:prstGeom>
        </p:spPr>
        <p:txBody>
          <a:bodyPr/>
          <a:lstStyle>
            <a:lvl1pPr>
              <a:spcBef>
                <a:spcPts val="2200"/>
              </a:spcBef>
              <a:defRPr sz="9400"/>
            </a:lvl1pPr>
            <a:lvl2pPr marL="2675295" indent="-1132245">
              <a:spcBef>
                <a:spcPts val="2200"/>
              </a:spcBef>
              <a:defRPr sz="9400"/>
            </a:lvl2pPr>
            <a:lvl3pPr marL="4169485" indent="-1080211">
              <a:spcBef>
                <a:spcPts val="2200"/>
              </a:spcBef>
              <a:defRPr sz="9400"/>
            </a:lvl3pPr>
            <a:lvl4pPr marL="5838561" indent="-1206236">
              <a:spcBef>
                <a:spcPts val="2200"/>
              </a:spcBef>
              <a:defRPr sz="9400"/>
            </a:lvl4pPr>
            <a:lvl5pPr marL="7383198" indent="-1206236">
              <a:spcBef>
                <a:spcPts val="2200"/>
              </a:spcBef>
              <a:defRPr sz="9400"/>
            </a:lvl5pPr>
          </a:lstStyle>
          <a:p>
            <a:r>
              <a:t>Gövde Düzeyi Bir</a:t>
            </a:r>
          </a:p>
          <a:p>
            <a:pPr lvl="1"/>
            <a:r>
              <a:t>Gövde Düzeyi İki</a:t>
            </a:r>
          </a:p>
          <a:p>
            <a:pPr lvl="2"/>
            <a:r>
              <a:t>Gövde Düzeyi Üç</a:t>
            </a:r>
          </a:p>
          <a:p>
            <a:pPr lvl="3"/>
            <a:r>
              <a:t>Gövde Düzeyi Dört</a:t>
            </a:r>
          </a:p>
          <a:p>
            <a:pPr lvl="4"/>
            <a:r>
              <a:t>Gövde Düzeyi Beş</a:t>
            </a:r>
          </a:p>
        </p:txBody>
      </p:sp>
      <p:sp>
        <p:nvSpPr>
          <p:cNvPr id="40"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Karşılaştırma">
    <p:spTree>
      <p:nvGrpSpPr>
        <p:cNvPr id="1" name=""/>
        <p:cNvGrpSpPr/>
        <p:nvPr/>
      </p:nvGrpSpPr>
      <p:grpSpPr>
        <a:xfrm>
          <a:off x="0" y="0"/>
          <a:ext cx="0" cy="0"/>
          <a:chOff x="0" y="0"/>
          <a:chExt cx="0" cy="0"/>
        </a:xfrm>
      </p:grpSpPr>
      <p:sp>
        <p:nvSpPr>
          <p:cNvPr id="47" name="Başlık Metni"/>
          <p:cNvSpPr txBox="1">
            <a:spLocks noGrp="1"/>
          </p:cNvSpPr>
          <p:nvPr>
            <p:ph type="title"/>
          </p:nvPr>
        </p:nvSpPr>
        <p:spPr>
          <a:prstGeom prst="rect">
            <a:avLst/>
          </a:prstGeom>
        </p:spPr>
        <p:txBody>
          <a:bodyPr/>
          <a:lstStyle/>
          <a:p>
            <a:r>
              <a:t>Başlık Metni</a:t>
            </a:r>
          </a:p>
        </p:txBody>
      </p:sp>
      <p:sp>
        <p:nvSpPr>
          <p:cNvPr id="48" name="Gövde Düzeyi Bir…"/>
          <p:cNvSpPr txBox="1">
            <a:spLocks noGrp="1"/>
          </p:cNvSpPr>
          <p:nvPr>
            <p:ph type="body" sz="quarter" idx="1"/>
          </p:nvPr>
        </p:nvSpPr>
        <p:spPr>
          <a:xfrm>
            <a:off x="1259997" y="7252343"/>
            <a:ext cx="11134368" cy="3022434"/>
          </a:xfrm>
          <a:prstGeom prst="rect">
            <a:avLst/>
          </a:prstGeom>
        </p:spPr>
        <p:txBody>
          <a:bodyPr anchor="b"/>
          <a:lstStyle>
            <a:lvl1pPr marL="0" indent="0">
              <a:spcBef>
                <a:spcPts val="1900"/>
              </a:spcBef>
              <a:buSzTx/>
              <a:buFontTx/>
              <a:buNone/>
              <a:defRPr sz="8000" b="1"/>
            </a:lvl1pPr>
            <a:lvl2pPr marL="0" indent="0">
              <a:spcBef>
                <a:spcPts val="1900"/>
              </a:spcBef>
              <a:buSzTx/>
              <a:buFontTx/>
              <a:buNone/>
              <a:defRPr sz="8000" b="1"/>
            </a:lvl2pPr>
            <a:lvl3pPr marL="0" indent="0">
              <a:spcBef>
                <a:spcPts val="1900"/>
              </a:spcBef>
              <a:buSzTx/>
              <a:buFontTx/>
              <a:buNone/>
              <a:defRPr sz="8000" b="1"/>
            </a:lvl3pPr>
            <a:lvl4pPr marL="0" indent="0">
              <a:spcBef>
                <a:spcPts val="1900"/>
              </a:spcBef>
              <a:buSzTx/>
              <a:buFontTx/>
              <a:buNone/>
              <a:defRPr sz="8000" b="1"/>
            </a:lvl4pPr>
            <a:lvl5pPr marL="0" indent="0">
              <a:spcBef>
                <a:spcPts val="1900"/>
              </a:spcBef>
              <a:buSzTx/>
              <a:buFontTx/>
              <a:buNone/>
              <a:defRPr sz="8000" b="1"/>
            </a:lvl5pPr>
          </a:lstStyle>
          <a:p>
            <a:r>
              <a:t>Gövde Düzeyi Bir</a:t>
            </a:r>
          </a:p>
          <a:p>
            <a:pPr lvl="1"/>
            <a:r>
              <a:t>Gövde Düzeyi İki</a:t>
            </a:r>
          </a:p>
          <a:p>
            <a:pPr lvl="2"/>
            <a:r>
              <a:t>Gövde Düzeyi Üç</a:t>
            </a:r>
          </a:p>
          <a:p>
            <a:pPr lvl="3"/>
            <a:r>
              <a:t>Gövde Düzeyi Dört</a:t>
            </a:r>
          </a:p>
          <a:p>
            <a:pPr lvl="4"/>
            <a:r>
              <a:t>Gövde Düzeyi Beş</a:t>
            </a:r>
          </a:p>
        </p:txBody>
      </p:sp>
      <p:sp>
        <p:nvSpPr>
          <p:cNvPr id="49" name="4 Metin Yer Tutucusu"/>
          <p:cNvSpPr>
            <a:spLocks noGrp="1"/>
          </p:cNvSpPr>
          <p:nvPr>
            <p:ph type="body" sz="quarter" idx="21"/>
          </p:nvPr>
        </p:nvSpPr>
        <p:spPr>
          <a:xfrm>
            <a:off x="12801238" y="7252343"/>
            <a:ext cx="11138742" cy="3022434"/>
          </a:xfrm>
          <a:prstGeom prst="rect">
            <a:avLst/>
          </a:prstGeom>
        </p:spPr>
        <p:txBody>
          <a:bodyPr anchor="b"/>
          <a:lstStyle/>
          <a:p>
            <a:endParaRPr/>
          </a:p>
        </p:txBody>
      </p:sp>
      <p:sp>
        <p:nvSpPr>
          <p:cNvPr id="50"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Yalnızca Başlık">
    <p:spTree>
      <p:nvGrpSpPr>
        <p:cNvPr id="1" name=""/>
        <p:cNvGrpSpPr/>
        <p:nvPr/>
      </p:nvGrpSpPr>
      <p:grpSpPr>
        <a:xfrm>
          <a:off x="0" y="0"/>
          <a:ext cx="0" cy="0"/>
          <a:chOff x="0" y="0"/>
          <a:chExt cx="0" cy="0"/>
        </a:xfrm>
      </p:grpSpPr>
      <p:sp>
        <p:nvSpPr>
          <p:cNvPr id="57" name="Başlık Metni"/>
          <p:cNvSpPr txBox="1">
            <a:spLocks noGrp="1"/>
          </p:cNvSpPr>
          <p:nvPr>
            <p:ph type="title"/>
          </p:nvPr>
        </p:nvSpPr>
        <p:spPr>
          <a:prstGeom prst="rect">
            <a:avLst/>
          </a:prstGeom>
        </p:spPr>
        <p:txBody>
          <a:bodyPr/>
          <a:lstStyle/>
          <a:p>
            <a:r>
              <a:t>Başlık Metni</a:t>
            </a:r>
          </a:p>
        </p:txBody>
      </p:sp>
      <p:sp>
        <p:nvSpPr>
          <p:cNvPr id="58"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oş">
    <p:spTree>
      <p:nvGrpSpPr>
        <p:cNvPr id="1" name=""/>
        <p:cNvGrpSpPr/>
        <p:nvPr/>
      </p:nvGrpSpPr>
      <p:grpSpPr>
        <a:xfrm>
          <a:off x="0" y="0"/>
          <a:ext cx="0" cy="0"/>
          <a:chOff x="0" y="0"/>
          <a:chExt cx="0" cy="0"/>
        </a:xfrm>
      </p:grpSpPr>
      <p:sp>
        <p:nvSpPr>
          <p:cNvPr id="65"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aşlıklı İçerik">
    <p:spTree>
      <p:nvGrpSpPr>
        <p:cNvPr id="1" name=""/>
        <p:cNvGrpSpPr/>
        <p:nvPr/>
      </p:nvGrpSpPr>
      <p:grpSpPr>
        <a:xfrm>
          <a:off x="0" y="0"/>
          <a:ext cx="0" cy="0"/>
          <a:chOff x="0" y="0"/>
          <a:chExt cx="0" cy="0"/>
        </a:xfrm>
      </p:grpSpPr>
      <p:sp>
        <p:nvSpPr>
          <p:cNvPr id="72" name="Başlık Metni"/>
          <p:cNvSpPr txBox="1">
            <a:spLocks noGrp="1"/>
          </p:cNvSpPr>
          <p:nvPr>
            <p:ph type="title"/>
          </p:nvPr>
        </p:nvSpPr>
        <p:spPr>
          <a:xfrm>
            <a:off x="1260000" y="1289972"/>
            <a:ext cx="8290622" cy="5489879"/>
          </a:xfrm>
          <a:prstGeom prst="rect">
            <a:avLst/>
          </a:prstGeom>
        </p:spPr>
        <p:txBody>
          <a:bodyPr anchor="b"/>
          <a:lstStyle>
            <a:lvl1pPr algn="l">
              <a:defRPr sz="6700" b="1"/>
            </a:lvl1pPr>
          </a:lstStyle>
          <a:p>
            <a:r>
              <a:t>Başlık Metni</a:t>
            </a:r>
          </a:p>
        </p:txBody>
      </p:sp>
      <p:sp>
        <p:nvSpPr>
          <p:cNvPr id="73" name="Gövde Düzeyi Bir…"/>
          <p:cNvSpPr txBox="1">
            <a:spLocks noGrp="1"/>
          </p:cNvSpPr>
          <p:nvPr>
            <p:ph type="body" idx="1"/>
          </p:nvPr>
        </p:nvSpPr>
        <p:spPr>
          <a:xfrm>
            <a:off x="9852490" y="1289973"/>
            <a:ext cx="14087486" cy="27651894"/>
          </a:xfrm>
          <a:prstGeom prst="rect">
            <a:avLst/>
          </a:prstGeom>
        </p:spPr>
        <p:txBody>
          <a:bodyPr/>
          <a:lstStyle>
            <a:lvl1pPr>
              <a:defRPr sz="10800"/>
            </a:lvl1pPr>
            <a:lvl2pPr marL="2650177" indent="-1107129">
              <a:defRPr sz="10800"/>
            </a:lvl2pPr>
            <a:lvl3pPr marL="4128691" indent="-1039416">
              <a:defRPr sz="10800"/>
            </a:lvl3pPr>
            <a:lvl4pPr marL="5873419" indent="-1241094">
              <a:defRPr sz="10800"/>
            </a:lvl4pPr>
            <a:lvl5pPr marL="7418054" indent="-1241093">
              <a:defRPr sz="10800"/>
            </a:lvl5pPr>
          </a:lstStyle>
          <a:p>
            <a:r>
              <a:t>Gövde Düzeyi Bir</a:t>
            </a:r>
          </a:p>
          <a:p>
            <a:pPr lvl="1"/>
            <a:r>
              <a:t>Gövde Düzeyi İki</a:t>
            </a:r>
          </a:p>
          <a:p>
            <a:pPr lvl="2"/>
            <a:r>
              <a:t>Gövde Düzeyi Üç</a:t>
            </a:r>
          </a:p>
          <a:p>
            <a:pPr lvl="3"/>
            <a:r>
              <a:t>Gövde Düzeyi Dört</a:t>
            </a:r>
          </a:p>
          <a:p>
            <a:pPr lvl="4"/>
            <a:r>
              <a:t>Gövde Düzeyi Beş</a:t>
            </a:r>
          </a:p>
        </p:txBody>
      </p:sp>
      <p:sp>
        <p:nvSpPr>
          <p:cNvPr id="74" name="3 Metin Yer Tutucusu"/>
          <p:cNvSpPr>
            <a:spLocks noGrp="1"/>
          </p:cNvSpPr>
          <p:nvPr>
            <p:ph type="body" sz="half" idx="21"/>
          </p:nvPr>
        </p:nvSpPr>
        <p:spPr>
          <a:xfrm>
            <a:off x="1260001" y="6779852"/>
            <a:ext cx="8290619" cy="22162018"/>
          </a:xfrm>
          <a:prstGeom prst="rect">
            <a:avLst/>
          </a:prstGeom>
        </p:spPr>
        <p:txBody>
          <a:bodyPr/>
          <a:lstStyle/>
          <a:p>
            <a:endParaRPr/>
          </a:p>
        </p:txBody>
      </p:sp>
      <p:sp>
        <p:nvSpPr>
          <p:cNvPr id="75"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aşlıklı Resim">
    <p:spTree>
      <p:nvGrpSpPr>
        <p:cNvPr id="1" name=""/>
        <p:cNvGrpSpPr/>
        <p:nvPr/>
      </p:nvGrpSpPr>
      <p:grpSpPr>
        <a:xfrm>
          <a:off x="0" y="0"/>
          <a:ext cx="0" cy="0"/>
          <a:chOff x="0" y="0"/>
          <a:chExt cx="0" cy="0"/>
        </a:xfrm>
      </p:grpSpPr>
      <p:sp>
        <p:nvSpPr>
          <p:cNvPr id="82" name="Başlık Metni"/>
          <p:cNvSpPr txBox="1">
            <a:spLocks noGrp="1"/>
          </p:cNvSpPr>
          <p:nvPr>
            <p:ph type="title"/>
          </p:nvPr>
        </p:nvSpPr>
        <p:spPr>
          <a:xfrm>
            <a:off x="4939372" y="22679499"/>
            <a:ext cx="15119986" cy="2677447"/>
          </a:xfrm>
          <a:prstGeom prst="rect">
            <a:avLst/>
          </a:prstGeom>
        </p:spPr>
        <p:txBody>
          <a:bodyPr anchor="b"/>
          <a:lstStyle>
            <a:lvl1pPr algn="l">
              <a:defRPr sz="6700" b="1"/>
            </a:lvl1pPr>
          </a:lstStyle>
          <a:p>
            <a:r>
              <a:t>Başlık Metni</a:t>
            </a:r>
          </a:p>
        </p:txBody>
      </p:sp>
      <p:sp>
        <p:nvSpPr>
          <p:cNvPr id="83" name="2 Resim Yer Tutucusu"/>
          <p:cNvSpPr>
            <a:spLocks noGrp="1"/>
          </p:cNvSpPr>
          <p:nvPr>
            <p:ph type="pic" sz="half" idx="21"/>
          </p:nvPr>
        </p:nvSpPr>
        <p:spPr>
          <a:xfrm>
            <a:off x="4939372" y="2894936"/>
            <a:ext cx="15119986" cy="19439575"/>
          </a:xfrm>
          <a:prstGeom prst="rect">
            <a:avLst/>
          </a:prstGeom>
        </p:spPr>
        <p:txBody>
          <a:bodyPr lIns="91439" tIns="45719" rIns="91439" bIns="45719">
            <a:noAutofit/>
          </a:bodyPr>
          <a:lstStyle/>
          <a:p>
            <a:endParaRPr/>
          </a:p>
        </p:txBody>
      </p:sp>
      <p:sp>
        <p:nvSpPr>
          <p:cNvPr id="84" name="Gövde Düzeyi Bir…"/>
          <p:cNvSpPr txBox="1">
            <a:spLocks noGrp="1"/>
          </p:cNvSpPr>
          <p:nvPr>
            <p:ph type="body" sz="quarter" idx="1"/>
          </p:nvPr>
        </p:nvSpPr>
        <p:spPr>
          <a:xfrm>
            <a:off x="4939372" y="25356945"/>
            <a:ext cx="15119986" cy="3802417"/>
          </a:xfrm>
          <a:prstGeom prst="rect">
            <a:avLst/>
          </a:prstGeom>
        </p:spPr>
        <p:txBody>
          <a:bodyPr/>
          <a:lstStyle>
            <a:lvl1pPr marL="0" indent="0">
              <a:spcBef>
                <a:spcPts val="1100"/>
              </a:spcBef>
              <a:buSzTx/>
              <a:buFontTx/>
              <a:buNone/>
              <a:defRPr sz="4700"/>
            </a:lvl1pPr>
            <a:lvl2pPr marL="0" indent="0">
              <a:spcBef>
                <a:spcPts val="1100"/>
              </a:spcBef>
              <a:buSzTx/>
              <a:buFontTx/>
              <a:buNone/>
              <a:defRPr sz="4700"/>
            </a:lvl2pPr>
            <a:lvl3pPr marL="0" indent="0">
              <a:spcBef>
                <a:spcPts val="1100"/>
              </a:spcBef>
              <a:buSzTx/>
              <a:buFontTx/>
              <a:buNone/>
              <a:defRPr sz="4700"/>
            </a:lvl3pPr>
            <a:lvl4pPr marL="0" indent="0">
              <a:spcBef>
                <a:spcPts val="1100"/>
              </a:spcBef>
              <a:buSzTx/>
              <a:buFontTx/>
              <a:buNone/>
              <a:defRPr sz="4700"/>
            </a:lvl4pPr>
            <a:lvl5pPr marL="0" indent="0">
              <a:spcBef>
                <a:spcPts val="1100"/>
              </a:spcBef>
              <a:buSzTx/>
              <a:buFontTx/>
              <a:buNone/>
              <a:defRPr sz="4700"/>
            </a:lvl5pPr>
          </a:lstStyle>
          <a:p>
            <a:r>
              <a:t>Gövde Düzeyi Bir</a:t>
            </a:r>
          </a:p>
          <a:p>
            <a:pPr lvl="1"/>
            <a:r>
              <a:t>Gövde Düzeyi İki</a:t>
            </a:r>
          </a:p>
          <a:p>
            <a:pPr lvl="2"/>
            <a:r>
              <a:t>Gövde Düzeyi Üç</a:t>
            </a:r>
          </a:p>
          <a:p>
            <a:pPr lvl="3"/>
            <a:r>
              <a:t>Gövde Düzeyi Dört</a:t>
            </a:r>
          </a:p>
          <a:p>
            <a:pPr lvl="4"/>
            <a:r>
              <a:t>Gövde Düzeyi Beş</a:t>
            </a:r>
          </a:p>
        </p:txBody>
      </p:sp>
      <p:sp>
        <p:nvSpPr>
          <p:cNvPr id="85"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aşlık Metni"/>
          <p:cNvSpPr txBox="1">
            <a:spLocks noGrp="1"/>
          </p:cNvSpPr>
          <p:nvPr>
            <p:ph type="title"/>
          </p:nvPr>
        </p:nvSpPr>
        <p:spPr>
          <a:xfrm>
            <a:off x="1258887" y="1298575"/>
            <a:ext cx="22682202" cy="5399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44031" tIns="244031" rIns="244031" bIns="244031" anchor="ctr">
            <a:normAutofit/>
          </a:bodyPr>
          <a:lstStyle/>
          <a:p>
            <a:r>
              <a:t>Başlık Metni</a:t>
            </a:r>
          </a:p>
        </p:txBody>
      </p:sp>
      <p:sp>
        <p:nvSpPr>
          <p:cNvPr id="3" name="Gövde Düzeyi Bir…"/>
          <p:cNvSpPr txBox="1">
            <a:spLocks noGrp="1"/>
          </p:cNvSpPr>
          <p:nvPr>
            <p:ph type="body" idx="1"/>
          </p:nvPr>
        </p:nvSpPr>
        <p:spPr>
          <a:xfrm>
            <a:off x="1258887" y="7559675"/>
            <a:ext cx="22682202" cy="213836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44031" tIns="244031" rIns="244031" bIns="244031">
            <a:normAutofit/>
          </a:bodyPr>
          <a:lstStyle/>
          <a:p>
            <a:r>
              <a:t>Gövde Düzeyi Bir</a:t>
            </a:r>
          </a:p>
          <a:p>
            <a:pPr lvl="1"/>
            <a:r>
              <a:t>Gövde Düzeyi İki</a:t>
            </a:r>
          </a:p>
          <a:p>
            <a:pPr lvl="2"/>
            <a:r>
              <a:t>Gövde Düzeyi Üç</a:t>
            </a:r>
          </a:p>
          <a:p>
            <a:pPr lvl="3"/>
            <a:r>
              <a:t>Gövde Düzeyi Dört</a:t>
            </a:r>
          </a:p>
          <a:p>
            <a:pPr lvl="4"/>
            <a:r>
              <a:t>Gövde Düzeyi Beş</a:t>
            </a:r>
          </a:p>
        </p:txBody>
      </p:sp>
      <p:sp>
        <p:nvSpPr>
          <p:cNvPr id="4" name="Slayt Numarası"/>
          <p:cNvSpPr txBox="1">
            <a:spLocks noGrp="1"/>
          </p:cNvSpPr>
          <p:nvPr>
            <p:ph type="sldNum" sz="quarter" idx="2"/>
          </p:nvPr>
        </p:nvSpPr>
        <p:spPr>
          <a:xfrm>
            <a:off x="22907520" y="30348681"/>
            <a:ext cx="1033568" cy="1084963"/>
          </a:xfrm>
          <a:prstGeom prst="rect">
            <a:avLst/>
          </a:prstGeom>
          <a:ln w="12700">
            <a:miter lim="400000"/>
          </a:ln>
        </p:spPr>
        <p:txBody>
          <a:bodyPr wrap="none" lIns="244031" tIns="244031" rIns="244031" bIns="244031" anchor="ctr">
            <a:spAutoFit/>
          </a:bodyPr>
          <a:lstStyle>
            <a:lvl1pPr algn="r">
              <a:defRPr sz="4000">
                <a:solidFill>
                  <a:srgbClr val="89898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3086100" rtl="0" latinLnBrk="0">
        <a:lnSpc>
          <a:spcPct val="100000"/>
        </a:lnSpc>
        <a:spcBef>
          <a:spcPts val="0"/>
        </a:spcBef>
        <a:spcAft>
          <a:spcPts val="0"/>
        </a:spcAft>
        <a:buClrTx/>
        <a:buSzTx/>
        <a:buFontTx/>
        <a:buNone/>
        <a:tabLst/>
        <a:defRPr sz="14700" b="0" i="0" u="none" strike="noStrike" cap="none" spc="0" baseline="0">
          <a:solidFill>
            <a:srgbClr val="000000"/>
          </a:solidFill>
          <a:uFillTx/>
          <a:latin typeface="+mj-lt"/>
          <a:ea typeface="+mj-ea"/>
          <a:cs typeface="+mj-cs"/>
          <a:sym typeface="Calibri"/>
        </a:defRPr>
      </a:lvl1pPr>
      <a:lvl2pPr marL="0" marR="0" indent="0" algn="ctr" defTabSz="3086100" rtl="0" latinLnBrk="0">
        <a:lnSpc>
          <a:spcPct val="100000"/>
        </a:lnSpc>
        <a:spcBef>
          <a:spcPts val="0"/>
        </a:spcBef>
        <a:spcAft>
          <a:spcPts val="0"/>
        </a:spcAft>
        <a:buClrTx/>
        <a:buSzTx/>
        <a:buFontTx/>
        <a:buNone/>
        <a:tabLst/>
        <a:defRPr sz="14700" b="0" i="0" u="none" strike="noStrike" cap="none" spc="0" baseline="0">
          <a:solidFill>
            <a:srgbClr val="000000"/>
          </a:solidFill>
          <a:uFillTx/>
          <a:latin typeface="+mj-lt"/>
          <a:ea typeface="+mj-ea"/>
          <a:cs typeface="+mj-cs"/>
          <a:sym typeface="Calibri"/>
        </a:defRPr>
      </a:lvl2pPr>
      <a:lvl3pPr marL="0" marR="0" indent="0" algn="ctr" defTabSz="3086100" rtl="0" latinLnBrk="0">
        <a:lnSpc>
          <a:spcPct val="100000"/>
        </a:lnSpc>
        <a:spcBef>
          <a:spcPts val="0"/>
        </a:spcBef>
        <a:spcAft>
          <a:spcPts val="0"/>
        </a:spcAft>
        <a:buClrTx/>
        <a:buSzTx/>
        <a:buFontTx/>
        <a:buNone/>
        <a:tabLst/>
        <a:defRPr sz="14700" b="0" i="0" u="none" strike="noStrike" cap="none" spc="0" baseline="0">
          <a:solidFill>
            <a:srgbClr val="000000"/>
          </a:solidFill>
          <a:uFillTx/>
          <a:latin typeface="+mj-lt"/>
          <a:ea typeface="+mj-ea"/>
          <a:cs typeface="+mj-cs"/>
          <a:sym typeface="Calibri"/>
        </a:defRPr>
      </a:lvl3pPr>
      <a:lvl4pPr marL="0" marR="0" indent="0" algn="ctr" defTabSz="3086100" rtl="0" latinLnBrk="0">
        <a:lnSpc>
          <a:spcPct val="100000"/>
        </a:lnSpc>
        <a:spcBef>
          <a:spcPts val="0"/>
        </a:spcBef>
        <a:spcAft>
          <a:spcPts val="0"/>
        </a:spcAft>
        <a:buClrTx/>
        <a:buSzTx/>
        <a:buFontTx/>
        <a:buNone/>
        <a:tabLst/>
        <a:defRPr sz="14700" b="0" i="0" u="none" strike="noStrike" cap="none" spc="0" baseline="0">
          <a:solidFill>
            <a:srgbClr val="000000"/>
          </a:solidFill>
          <a:uFillTx/>
          <a:latin typeface="+mj-lt"/>
          <a:ea typeface="+mj-ea"/>
          <a:cs typeface="+mj-cs"/>
          <a:sym typeface="Calibri"/>
        </a:defRPr>
      </a:lvl4pPr>
      <a:lvl5pPr marL="0" marR="0" indent="0" algn="ctr" defTabSz="3086100" rtl="0" latinLnBrk="0">
        <a:lnSpc>
          <a:spcPct val="100000"/>
        </a:lnSpc>
        <a:spcBef>
          <a:spcPts val="0"/>
        </a:spcBef>
        <a:spcAft>
          <a:spcPts val="0"/>
        </a:spcAft>
        <a:buClrTx/>
        <a:buSzTx/>
        <a:buFontTx/>
        <a:buNone/>
        <a:tabLst/>
        <a:defRPr sz="14700" b="0" i="0" u="none" strike="noStrike" cap="none" spc="0" baseline="0">
          <a:solidFill>
            <a:srgbClr val="000000"/>
          </a:solidFill>
          <a:uFillTx/>
          <a:latin typeface="+mj-lt"/>
          <a:ea typeface="+mj-ea"/>
          <a:cs typeface="+mj-cs"/>
          <a:sym typeface="Calibri"/>
        </a:defRPr>
      </a:lvl5pPr>
      <a:lvl6pPr marL="0" marR="0" indent="0" algn="ctr" defTabSz="3086100" rtl="0" latinLnBrk="0">
        <a:lnSpc>
          <a:spcPct val="100000"/>
        </a:lnSpc>
        <a:spcBef>
          <a:spcPts val="0"/>
        </a:spcBef>
        <a:spcAft>
          <a:spcPts val="0"/>
        </a:spcAft>
        <a:buClrTx/>
        <a:buSzTx/>
        <a:buFontTx/>
        <a:buNone/>
        <a:tabLst/>
        <a:defRPr sz="14700" b="0" i="0" u="none" strike="noStrike" cap="none" spc="0" baseline="0">
          <a:solidFill>
            <a:srgbClr val="000000"/>
          </a:solidFill>
          <a:uFillTx/>
          <a:latin typeface="+mj-lt"/>
          <a:ea typeface="+mj-ea"/>
          <a:cs typeface="+mj-cs"/>
          <a:sym typeface="Calibri"/>
        </a:defRPr>
      </a:lvl6pPr>
      <a:lvl7pPr marL="0" marR="0" indent="0" algn="ctr" defTabSz="3086100" rtl="0" latinLnBrk="0">
        <a:lnSpc>
          <a:spcPct val="100000"/>
        </a:lnSpc>
        <a:spcBef>
          <a:spcPts val="0"/>
        </a:spcBef>
        <a:spcAft>
          <a:spcPts val="0"/>
        </a:spcAft>
        <a:buClrTx/>
        <a:buSzTx/>
        <a:buFontTx/>
        <a:buNone/>
        <a:tabLst/>
        <a:defRPr sz="14700" b="0" i="0" u="none" strike="noStrike" cap="none" spc="0" baseline="0">
          <a:solidFill>
            <a:srgbClr val="000000"/>
          </a:solidFill>
          <a:uFillTx/>
          <a:latin typeface="+mj-lt"/>
          <a:ea typeface="+mj-ea"/>
          <a:cs typeface="+mj-cs"/>
          <a:sym typeface="Calibri"/>
        </a:defRPr>
      </a:lvl7pPr>
      <a:lvl8pPr marL="0" marR="0" indent="0" algn="ctr" defTabSz="3086100" rtl="0" latinLnBrk="0">
        <a:lnSpc>
          <a:spcPct val="100000"/>
        </a:lnSpc>
        <a:spcBef>
          <a:spcPts val="0"/>
        </a:spcBef>
        <a:spcAft>
          <a:spcPts val="0"/>
        </a:spcAft>
        <a:buClrTx/>
        <a:buSzTx/>
        <a:buFontTx/>
        <a:buNone/>
        <a:tabLst/>
        <a:defRPr sz="14700" b="0" i="0" u="none" strike="noStrike" cap="none" spc="0" baseline="0">
          <a:solidFill>
            <a:srgbClr val="000000"/>
          </a:solidFill>
          <a:uFillTx/>
          <a:latin typeface="+mj-lt"/>
          <a:ea typeface="+mj-ea"/>
          <a:cs typeface="+mj-cs"/>
          <a:sym typeface="Calibri"/>
        </a:defRPr>
      </a:lvl8pPr>
      <a:lvl9pPr marL="0" marR="0" indent="0" algn="ctr" defTabSz="3086100" rtl="0" latinLnBrk="0">
        <a:lnSpc>
          <a:spcPct val="100000"/>
        </a:lnSpc>
        <a:spcBef>
          <a:spcPts val="0"/>
        </a:spcBef>
        <a:spcAft>
          <a:spcPts val="0"/>
        </a:spcAft>
        <a:buClrTx/>
        <a:buSzTx/>
        <a:buFontTx/>
        <a:buNone/>
        <a:tabLst/>
        <a:defRPr sz="14700" b="0" i="0" u="none" strike="noStrike" cap="none" spc="0" baseline="0">
          <a:solidFill>
            <a:srgbClr val="000000"/>
          </a:solidFill>
          <a:uFillTx/>
          <a:latin typeface="+mj-lt"/>
          <a:ea typeface="+mj-ea"/>
          <a:cs typeface="+mj-cs"/>
          <a:sym typeface="Calibri"/>
        </a:defRPr>
      </a:lvl9pPr>
    </p:titleStyle>
    <p:bodyStyle>
      <a:lvl1pPr marL="1155700" marR="0" indent="-1155700" algn="l" defTabSz="3086100" rtl="0" latinLnBrk="0">
        <a:lnSpc>
          <a:spcPct val="100000"/>
        </a:lnSpc>
        <a:spcBef>
          <a:spcPts val="2500"/>
        </a:spcBef>
        <a:spcAft>
          <a:spcPts val="0"/>
        </a:spcAft>
        <a:buClrTx/>
        <a:buSzPct val="100000"/>
        <a:buFont typeface="Arial"/>
        <a:buChar char="•"/>
        <a:tabLst/>
        <a:defRPr sz="10700" b="0" i="0" u="none" strike="noStrike" cap="none" spc="0" baseline="0">
          <a:solidFill>
            <a:srgbClr val="000000"/>
          </a:solidFill>
          <a:uFillTx/>
          <a:latin typeface="+mj-lt"/>
          <a:ea typeface="+mj-ea"/>
          <a:cs typeface="+mj-cs"/>
          <a:sym typeface="Calibri"/>
        </a:defRPr>
      </a:lvl1pPr>
      <a:lvl2pPr marL="2651723" marR="0" indent="-1108670" algn="l" defTabSz="3086100" rtl="0" latinLnBrk="0">
        <a:lnSpc>
          <a:spcPct val="100000"/>
        </a:lnSpc>
        <a:spcBef>
          <a:spcPts val="2500"/>
        </a:spcBef>
        <a:spcAft>
          <a:spcPts val="0"/>
        </a:spcAft>
        <a:buClrTx/>
        <a:buSzPct val="100000"/>
        <a:buFont typeface="Arial"/>
        <a:buChar char="–"/>
        <a:tabLst/>
        <a:defRPr sz="10700" b="0" i="0" u="none" strike="noStrike" cap="none" spc="0" baseline="0">
          <a:solidFill>
            <a:srgbClr val="000000"/>
          </a:solidFill>
          <a:uFillTx/>
          <a:latin typeface="+mj-lt"/>
          <a:ea typeface="+mj-ea"/>
          <a:cs typeface="+mj-cs"/>
          <a:sym typeface="Calibri"/>
        </a:defRPr>
      </a:lvl2pPr>
      <a:lvl3pPr marL="4119066" marR="0" indent="-1029791" algn="l" defTabSz="3086100" rtl="0" latinLnBrk="0">
        <a:lnSpc>
          <a:spcPct val="100000"/>
        </a:lnSpc>
        <a:spcBef>
          <a:spcPts val="2500"/>
        </a:spcBef>
        <a:spcAft>
          <a:spcPts val="0"/>
        </a:spcAft>
        <a:buClrTx/>
        <a:buSzPct val="100000"/>
        <a:buFont typeface="Arial"/>
        <a:buChar char="•"/>
        <a:tabLst/>
        <a:defRPr sz="10700" b="0" i="0" u="none" strike="noStrike" cap="none" spc="0" baseline="0">
          <a:solidFill>
            <a:srgbClr val="000000"/>
          </a:solidFill>
          <a:uFillTx/>
          <a:latin typeface="+mj-lt"/>
          <a:ea typeface="+mj-ea"/>
          <a:cs typeface="+mj-cs"/>
          <a:sym typeface="Calibri"/>
        </a:defRPr>
      </a:lvl3pPr>
      <a:lvl4pPr marL="5861927" marR="0" indent="-1229602" algn="l" defTabSz="3086100" rtl="0" latinLnBrk="0">
        <a:lnSpc>
          <a:spcPct val="100000"/>
        </a:lnSpc>
        <a:spcBef>
          <a:spcPts val="2500"/>
        </a:spcBef>
        <a:spcAft>
          <a:spcPts val="0"/>
        </a:spcAft>
        <a:buClrTx/>
        <a:buSzPct val="100000"/>
        <a:buFont typeface="Arial"/>
        <a:buChar char="–"/>
        <a:tabLst/>
        <a:defRPr sz="10700" b="0" i="0" u="none" strike="noStrike" cap="none" spc="0" baseline="0">
          <a:solidFill>
            <a:srgbClr val="000000"/>
          </a:solidFill>
          <a:uFillTx/>
          <a:latin typeface="+mj-lt"/>
          <a:ea typeface="+mj-ea"/>
          <a:cs typeface="+mj-cs"/>
          <a:sym typeface="Calibri"/>
        </a:defRPr>
      </a:lvl4pPr>
      <a:lvl5pPr marL="7406564" marR="0" indent="-1229602" algn="l" defTabSz="3086100" rtl="0" latinLnBrk="0">
        <a:lnSpc>
          <a:spcPct val="100000"/>
        </a:lnSpc>
        <a:spcBef>
          <a:spcPts val="2500"/>
        </a:spcBef>
        <a:spcAft>
          <a:spcPts val="0"/>
        </a:spcAft>
        <a:buClrTx/>
        <a:buSzPct val="100000"/>
        <a:buFont typeface="Arial"/>
        <a:buChar char="»"/>
        <a:tabLst/>
        <a:defRPr sz="10700" b="0" i="0" u="none" strike="noStrike" cap="none" spc="0" baseline="0">
          <a:solidFill>
            <a:srgbClr val="000000"/>
          </a:solidFill>
          <a:uFillTx/>
          <a:latin typeface="+mj-lt"/>
          <a:ea typeface="+mj-ea"/>
          <a:cs typeface="+mj-cs"/>
          <a:sym typeface="Calibri"/>
        </a:defRPr>
      </a:lvl5pPr>
      <a:lvl6pPr marL="8953293" marR="0" indent="-1232951" algn="l" defTabSz="3086100" rtl="0" latinLnBrk="0">
        <a:lnSpc>
          <a:spcPct val="100000"/>
        </a:lnSpc>
        <a:spcBef>
          <a:spcPts val="2500"/>
        </a:spcBef>
        <a:spcAft>
          <a:spcPts val="0"/>
        </a:spcAft>
        <a:buClrTx/>
        <a:buSzPct val="100000"/>
        <a:buFont typeface="Arial"/>
        <a:buChar char="•"/>
        <a:tabLst/>
        <a:defRPr sz="10700" b="0" i="0" u="none" strike="noStrike" cap="none" spc="0" baseline="0">
          <a:solidFill>
            <a:srgbClr val="000000"/>
          </a:solidFill>
          <a:uFillTx/>
          <a:latin typeface="+mj-lt"/>
          <a:ea typeface="+mj-ea"/>
          <a:cs typeface="+mj-cs"/>
          <a:sym typeface="Calibri"/>
        </a:defRPr>
      </a:lvl6pPr>
      <a:lvl7pPr marL="10497362" marR="0" indent="-1232951" algn="l" defTabSz="3086100" rtl="0" latinLnBrk="0">
        <a:lnSpc>
          <a:spcPct val="100000"/>
        </a:lnSpc>
        <a:spcBef>
          <a:spcPts val="2500"/>
        </a:spcBef>
        <a:spcAft>
          <a:spcPts val="0"/>
        </a:spcAft>
        <a:buClrTx/>
        <a:buSzPct val="100000"/>
        <a:buFont typeface="Arial"/>
        <a:buChar char="•"/>
        <a:tabLst/>
        <a:defRPr sz="10700" b="0" i="0" u="none" strike="noStrike" cap="none" spc="0" baseline="0">
          <a:solidFill>
            <a:srgbClr val="000000"/>
          </a:solidFill>
          <a:uFillTx/>
          <a:latin typeface="+mj-lt"/>
          <a:ea typeface="+mj-ea"/>
          <a:cs typeface="+mj-cs"/>
          <a:sym typeface="Calibri"/>
        </a:defRPr>
      </a:lvl7pPr>
      <a:lvl8pPr marL="12041430" marR="0" indent="-1232951" algn="l" defTabSz="3086100" rtl="0" latinLnBrk="0">
        <a:lnSpc>
          <a:spcPct val="100000"/>
        </a:lnSpc>
        <a:spcBef>
          <a:spcPts val="2500"/>
        </a:spcBef>
        <a:spcAft>
          <a:spcPts val="0"/>
        </a:spcAft>
        <a:buClrTx/>
        <a:buSzPct val="100000"/>
        <a:buFont typeface="Arial"/>
        <a:buChar char="•"/>
        <a:tabLst/>
        <a:defRPr sz="10700" b="0" i="0" u="none" strike="noStrike" cap="none" spc="0" baseline="0">
          <a:solidFill>
            <a:srgbClr val="000000"/>
          </a:solidFill>
          <a:uFillTx/>
          <a:latin typeface="+mj-lt"/>
          <a:ea typeface="+mj-ea"/>
          <a:cs typeface="+mj-cs"/>
          <a:sym typeface="Calibri"/>
        </a:defRPr>
      </a:lvl8pPr>
      <a:lvl9pPr marL="13585499" marR="0" indent="-1232951" algn="l" defTabSz="3086100" rtl="0" latinLnBrk="0">
        <a:lnSpc>
          <a:spcPct val="100000"/>
        </a:lnSpc>
        <a:spcBef>
          <a:spcPts val="2500"/>
        </a:spcBef>
        <a:spcAft>
          <a:spcPts val="0"/>
        </a:spcAft>
        <a:buClrTx/>
        <a:buSzPct val="100000"/>
        <a:buFont typeface="Arial"/>
        <a:buChar char="•"/>
        <a:tabLst/>
        <a:defRPr sz="10700" b="0" i="0" u="none" strike="noStrike" cap="none" spc="0" baseline="0">
          <a:solidFill>
            <a:srgbClr val="000000"/>
          </a:solidFill>
          <a:uFillTx/>
          <a:latin typeface="+mj-lt"/>
          <a:ea typeface="+mj-ea"/>
          <a:cs typeface="+mj-cs"/>
          <a:sym typeface="Calibri"/>
        </a:defRPr>
      </a:lvl9pPr>
    </p:bodyStyle>
    <p:otherStyle>
      <a:lvl1pPr marL="0" marR="0" indent="0" algn="r" defTabSz="3289300"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1pPr>
      <a:lvl2pPr marL="0" marR="0" indent="0" algn="r" defTabSz="3289300"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2pPr>
      <a:lvl3pPr marL="0" marR="0" indent="0" algn="r" defTabSz="3289300"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3pPr>
      <a:lvl4pPr marL="0" marR="0" indent="0" algn="r" defTabSz="3289300"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4pPr>
      <a:lvl5pPr marL="0" marR="0" indent="0" algn="r" defTabSz="3289300"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5pPr>
      <a:lvl6pPr marL="0" marR="0" indent="0" algn="r" defTabSz="3289300"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6pPr>
      <a:lvl7pPr marL="0" marR="0" indent="0" algn="r" defTabSz="3289300"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7pPr>
      <a:lvl8pPr marL="0" marR="0" indent="0" algn="r" defTabSz="3289300"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8pPr>
      <a:lvl9pPr marL="0" marR="0" indent="0" algn="r" defTabSz="3289300"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Picture 6"/>
          <p:cNvGrpSpPr/>
          <p:nvPr/>
        </p:nvGrpSpPr>
        <p:grpSpPr>
          <a:xfrm>
            <a:off x="-3" y="22222"/>
            <a:ext cx="25168229" cy="32377070"/>
            <a:chOff x="-1" y="-1"/>
            <a:chExt cx="25168228" cy="32377068"/>
          </a:xfrm>
        </p:grpSpPr>
        <p:sp>
          <p:nvSpPr>
            <p:cNvPr id="94" name="Dikdörtgen"/>
            <p:cNvSpPr/>
            <p:nvPr/>
          </p:nvSpPr>
          <p:spPr>
            <a:xfrm>
              <a:off x="-2" y="0"/>
              <a:ext cx="25168229" cy="32377067"/>
            </a:xfrm>
            <a:prstGeom prst="rect">
              <a:avLst/>
            </a:prstGeom>
            <a:solidFill>
              <a:schemeClr val="accent1"/>
            </a:solidFill>
            <a:ln w="12700" cap="flat">
              <a:noFill/>
              <a:miter lim="400000"/>
            </a:ln>
            <a:effectLst/>
          </p:spPr>
          <p:txBody>
            <a:bodyPr wrap="square" lIns="45718" tIns="45718" rIns="45718" bIns="45718" numCol="1" anchor="ctr">
              <a:noAutofit/>
            </a:bodyPr>
            <a:lstStyle/>
            <a:p>
              <a:endParaRPr/>
            </a:p>
          </p:txBody>
        </p:sp>
        <p:pic>
          <p:nvPicPr>
            <p:cNvPr id="95" name="image1.jpeg" descr="image1.jpeg"/>
            <p:cNvPicPr>
              <a:picLocks noChangeAspect="1"/>
            </p:cNvPicPr>
            <p:nvPr/>
          </p:nvPicPr>
          <p:blipFill>
            <a:blip r:embed="rId2"/>
            <a:stretch>
              <a:fillRect/>
            </a:stretch>
          </p:blipFill>
          <p:spPr>
            <a:xfrm>
              <a:off x="0" y="-2"/>
              <a:ext cx="25168227" cy="32377070"/>
            </a:xfrm>
            <a:prstGeom prst="rect">
              <a:avLst/>
            </a:prstGeom>
            <a:ln w="12700" cap="flat">
              <a:noFill/>
              <a:miter lim="400000"/>
            </a:ln>
            <a:effectLst/>
          </p:spPr>
        </p:pic>
      </p:grpSp>
      <p:sp>
        <p:nvSpPr>
          <p:cNvPr id="97" name="Metin kutusu 2"/>
          <p:cNvSpPr txBox="1"/>
          <p:nvPr/>
        </p:nvSpPr>
        <p:spPr>
          <a:xfrm>
            <a:off x="2803206" y="12099925"/>
            <a:ext cx="278450" cy="4370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3168650">
              <a:defRPr sz="2400">
                <a:latin typeface="Arial"/>
                <a:ea typeface="Arial"/>
                <a:cs typeface="Arial"/>
                <a:sym typeface="Arial"/>
              </a:defRPr>
            </a:lvl1pPr>
          </a:lstStyle>
          <a:p>
            <a:r>
              <a:t>   </a:t>
            </a:r>
          </a:p>
        </p:txBody>
      </p:sp>
      <p:sp>
        <p:nvSpPr>
          <p:cNvPr id="98" name="Dikdörtgen 6"/>
          <p:cNvSpPr txBox="1"/>
          <p:nvPr/>
        </p:nvSpPr>
        <p:spPr>
          <a:xfrm>
            <a:off x="5501905" y="1054788"/>
            <a:ext cx="18845854" cy="32259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a:defRPr sz="4800" b="1">
                <a:solidFill>
                  <a:srgbClr val="FFFFFF"/>
                </a:solidFill>
                <a:latin typeface="Times New Roman"/>
                <a:ea typeface="Times New Roman"/>
                <a:cs typeface="Times New Roman"/>
                <a:sym typeface="Times New Roman"/>
              </a:defRPr>
            </a:pPr>
            <a:r>
              <a:t>Evaluation of Anxiety and Fear Levels of Bezmialem Vakıf University Students During COVID-19 Pandemic</a:t>
            </a:r>
            <a:endParaRPr>
              <a:latin typeface="Arial"/>
              <a:ea typeface="Arial"/>
              <a:cs typeface="Arial"/>
              <a:sym typeface="Arial"/>
            </a:endParaRPr>
          </a:p>
          <a:p>
            <a:pPr algn="ctr">
              <a:defRPr sz="3600" b="1">
                <a:solidFill>
                  <a:srgbClr val="FFFFFF"/>
                </a:solidFill>
                <a:latin typeface="Times New Roman"/>
                <a:ea typeface="Times New Roman"/>
                <a:cs typeface="Times New Roman"/>
                <a:sym typeface="Times New Roman"/>
              </a:defRPr>
            </a:pPr>
            <a:r>
              <a:t>Gülşah Ferzan Yılmaz¹, Ayşe Filiz Gökmen Karasu²</a:t>
            </a:r>
          </a:p>
          <a:p>
            <a:pPr algn="ctr">
              <a:defRPr sz="2800">
                <a:solidFill>
                  <a:srgbClr val="FFFFFF"/>
                </a:solidFill>
                <a:latin typeface="Times New Roman"/>
                <a:ea typeface="Times New Roman"/>
                <a:cs typeface="Times New Roman"/>
                <a:sym typeface="Times New Roman"/>
              </a:defRPr>
            </a:pPr>
            <a:r>
              <a:t>¹Bezmialem Vakıf University, School of Medicine, Istanbul, Turkey</a:t>
            </a:r>
          </a:p>
          <a:p>
            <a:pPr algn="ctr">
              <a:defRPr sz="2800">
                <a:solidFill>
                  <a:srgbClr val="FFFFFF"/>
                </a:solidFill>
                <a:latin typeface="Times New Roman"/>
                <a:ea typeface="Times New Roman"/>
                <a:cs typeface="Times New Roman"/>
                <a:sym typeface="Times New Roman"/>
              </a:defRPr>
            </a:pPr>
            <a:r>
              <a:t>²Bezmialem Vakıf University, School of Medicine, Department of Obstetrics and Gynecology, Istanbul, Turkey</a:t>
            </a:r>
          </a:p>
        </p:txBody>
      </p:sp>
      <p:sp>
        <p:nvSpPr>
          <p:cNvPr id="99" name="Dikdörtgen"/>
          <p:cNvSpPr/>
          <p:nvPr/>
        </p:nvSpPr>
        <p:spPr>
          <a:xfrm>
            <a:off x="1366835" y="6386632"/>
            <a:ext cx="10774369" cy="4012944"/>
          </a:xfrm>
          <a:prstGeom prst="rect">
            <a:avLst/>
          </a:prstGeom>
          <a:ln>
            <a:solidFill>
              <a:srgbClr val="C00000"/>
            </a:solidFill>
            <a:miter/>
          </a:ln>
        </p:spPr>
        <p:txBody>
          <a:bodyPr lIns="45718" tIns="45718" rIns="45718" bIns="45718" anchor="ctr"/>
          <a:lstStyle/>
          <a:p>
            <a:pPr algn="just" defTabSz="1792288">
              <a:lnSpc>
                <a:spcPts val="4000"/>
              </a:lnSpc>
              <a:defRPr sz="3600" b="1">
                <a:solidFill>
                  <a:srgbClr val="FF0000"/>
                </a:solidFill>
                <a:latin typeface="Times New Roman"/>
                <a:ea typeface="Times New Roman"/>
                <a:cs typeface="Times New Roman"/>
                <a:sym typeface="Times New Roman"/>
              </a:defRPr>
            </a:pPr>
            <a:endParaRPr/>
          </a:p>
        </p:txBody>
      </p:sp>
      <p:sp>
        <p:nvSpPr>
          <p:cNvPr id="100" name="Introduction: After the COVID-19 disease was declared as a pandemic by the WHO, many countries had to make radical decisions. Some of these are quarantine, isolation and social distance practices. Freedom is restricted, and families are separated. Howeve"/>
          <p:cNvSpPr/>
          <p:nvPr/>
        </p:nvSpPr>
        <p:spPr>
          <a:xfrm>
            <a:off x="1486641" y="1735317"/>
            <a:ext cx="10582299" cy="897981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272" tIns="91272" rIns="91272" bIns="91272" anchor="ctr">
            <a:spAutoFit/>
          </a:bodyPr>
          <a:lstStyle/>
          <a:p>
            <a:pPr algn="just" defTabSz="1792288">
              <a:lnSpc>
                <a:spcPct val="150000"/>
              </a:lnSpc>
              <a:defRPr sz="2400" b="1">
                <a:solidFill>
                  <a:srgbClr val="FF0000"/>
                </a:solidFill>
                <a:latin typeface="Times New Roman"/>
                <a:ea typeface="Times New Roman"/>
                <a:cs typeface="Times New Roman"/>
                <a:sym typeface="Times New Roman"/>
              </a:defRPr>
            </a:pPr>
            <a:endParaRPr lang="tr-TR" dirty="0"/>
          </a:p>
          <a:p>
            <a:pPr algn="just" defTabSz="1792288">
              <a:lnSpc>
                <a:spcPct val="150000"/>
              </a:lnSpc>
              <a:defRPr sz="2400" b="1">
                <a:solidFill>
                  <a:srgbClr val="FF0000"/>
                </a:solidFill>
                <a:latin typeface="Times New Roman"/>
                <a:ea typeface="Times New Roman"/>
                <a:cs typeface="Times New Roman"/>
                <a:sym typeface="Times New Roman"/>
              </a:defRPr>
            </a:pPr>
            <a:endParaRPr lang="tr-TR" dirty="0"/>
          </a:p>
          <a:p>
            <a:pPr algn="just" defTabSz="1792288">
              <a:lnSpc>
                <a:spcPct val="150000"/>
              </a:lnSpc>
              <a:defRPr sz="2400" b="1">
                <a:solidFill>
                  <a:srgbClr val="FF0000"/>
                </a:solidFill>
                <a:latin typeface="Times New Roman"/>
                <a:ea typeface="Times New Roman"/>
                <a:cs typeface="Times New Roman"/>
                <a:sym typeface="Times New Roman"/>
              </a:defRPr>
            </a:pPr>
            <a:endParaRPr lang="tr-TR" dirty="0"/>
          </a:p>
          <a:p>
            <a:pPr algn="just" defTabSz="1792288">
              <a:lnSpc>
                <a:spcPct val="150000"/>
              </a:lnSpc>
              <a:defRPr sz="2400" b="1">
                <a:solidFill>
                  <a:srgbClr val="FF0000"/>
                </a:solidFill>
                <a:latin typeface="Times New Roman"/>
                <a:ea typeface="Times New Roman"/>
                <a:cs typeface="Times New Roman"/>
                <a:sym typeface="Times New Roman"/>
              </a:defRPr>
            </a:pPr>
            <a:endParaRPr lang="tr-TR" dirty="0"/>
          </a:p>
          <a:p>
            <a:pPr algn="just" defTabSz="1792288">
              <a:lnSpc>
                <a:spcPct val="150000"/>
              </a:lnSpc>
              <a:defRPr sz="2400" b="1">
                <a:solidFill>
                  <a:srgbClr val="FF0000"/>
                </a:solidFill>
                <a:latin typeface="Times New Roman"/>
                <a:ea typeface="Times New Roman"/>
                <a:cs typeface="Times New Roman"/>
                <a:sym typeface="Times New Roman"/>
              </a:defRPr>
            </a:pPr>
            <a:endParaRPr lang="tr-TR" dirty="0"/>
          </a:p>
          <a:p>
            <a:pPr algn="just" defTabSz="1792288">
              <a:lnSpc>
                <a:spcPct val="150000"/>
              </a:lnSpc>
              <a:defRPr sz="2400" b="1">
                <a:solidFill>
                  <a:srgbClr val="FF0000"/>
                </a:solidFill>
                <a:latin typeface="Times New Roman"/>
                <a:ea typeface="Times New Roman"/>
                <a:cs typeface="Times New Roman"/>
                <a:sym typeface="Times New Roman"/>
              </a:defRPr>
            </a:pPr>
            <a:endParaRPr lang="tr-TR" dirty="0"/>
          </a:p>
          <a:p>
            <a:pPr algn="just" defTabSz="1792288">
              <a:lnSpc>
                <a:spcPct val="150000"/>
              </a:lnSpc>
              <a:defRPr sz="2400" b="1">
                <a:solidFill>
                  <a:srgbClr val="FF0000"/>
                </a:solidFill>
                <a:latin typeface="Times New Roman"/>
                <a:ea typeface="Times New Roman"/>
                <a:cs typeface="Times New Roman"/>
                <a:sym typeface="Times New Roman"/>
              </a:defRPr>
            </a:pPr>
            <a:endParaRPr lang="tr-TR" dirty="0"/>
          </a:p>
          <a:p>
            <a:pPr algn="just" defTabSz="1792288">
              <a:lnSpc>
                <a:spcPct val="150000"/>
              </a:lnSpc>
              <a:defRPr sz="2400" b="1">
                <a:solidFill>
                  <a:srgbClr val="FF0000"/>
                </a:solidFill>
                <a:latin typeface="Times New Roman"/>
                <a:ea typeface="Times New Roman"/>
                <a:cs typeface="Times New Roman"/>
                <a:sym typeface="Times New Roman"/>
              </a:defRPr>
            </a:pPr>
            <a:endParaRPr lang="tr-TR" dirty="0"/>
          </a:p>
          <a:p>
            <a:pPr algn="just" defTabSz="1792288">
              <a:lnSpc>
                <a:spcPct val="150000"/>
              </a:lnSpc>
              <a:defRPr sz="2400" b="1">
                <a:solidFill>
                  <a:srgbClr val="FF0000"/>
                </a:solidFill>
                <a:latin typeface="Times New Roman"/>
                <a:ea typeface="Times New Roman"/>
                <a:cs typeface="Times New Roman"/>
                <a:sym typeface="Times New Roman"/>
              </a:defRPr>
            </a:pPr>
            <a:r>
              <a:rPr dirty="0"/>
              <a:t>Introduction: </a:t>
            </a:r>
            <a:r>
              <a:rPr b="0" dirty="0">
                <a:solidFill>
                  <a:srgbClr val="000000"/>
                </a:solidFill>
              </a:rPr>
              <a:t>After the COVID-19 disease was declared as a pandemic by the WHO, many countries had to make radical decisions.¹ Some of these are quarantine, isolation and social distance practices. Freedom is restricted, and families are separated. However, the pandemic process still remains uncertain. Healthcare workers are more affected than the rest of the society, as they </a:t>
            </a:r>
            <a:r>
              <a:rPr b="0" dirty="0" err="1">
                <a:solidFill>
                  <a:srgbClr val="000000"/>
                </a:solidFill>
              </a:rPr>
              <a:t>workin</a:t>
            </a:r>
            <a:r>
              <a:rPr b="0" dirty="0">
                <a:solidFill>
                  <a:srgbClr val="000000"/>
                </a:solidFill>
              </a:rPr>
              <a:t> dangerous conditions with heavy workload. This study aims to indicate the prone to anxiety and</a:t>
            </a:r>
            <a:endParaRPr dirty="0">
              <a:latin typeface="Arial"/>
              <a:ea typeface="Arial"/>
              <a:cs typeface="Arial"/>
              <a:sym typeface="Arial"/>
            </a:endParaRPr>
          </a:p>
          <a:p>
            <a:pPr algn="just" defTabSz="1792288">
              <a:lnSpc>
                <a:spcPct val="150000"/>
              </a:lnSpc>
              <a:defRPr sz="2400">
                <a:latin typeface="Times New Roman"/>
                <a:ea typeface="Times New Roman"/>
                <a:cs typeface="Times New Roman"/>
                <a:sym typeface="Times New Roman"/>
              </a:defRPr>
            </a:pPr>
            <a:r>
              <a:rPr dirty="0"/>
              <a:t>the fear of catching the disease between medical and dental students.</a:t>
            </a:r>
            <a:endParaRPr dirty="0">
              <a:latin typeface="Arial"/>
              <a:ea typeface="Arial"/>
              <a:cs typeface="Arial"/>
              <a:sym typeface="Arial"/>
            </a:endParaRPr>
          </a:p>
          <a:p>
            <a:pPr algn="just" defTabSz="1792288">
              <a:lnSpc>
                <a:spcPct val="150000"/>
              </a:lnSpc>
              <a:defRPr sz="2400">
                <a:latin typeface="Times New Roman"/>
                <a:ea typeface="Times New Roman"/>
                <a:cs typeface="Times New Roman"/>
                <a:sym typeface="Times New Roman"/>
              </a:defRPr>
            </a:pPr>
            <a:endParaRPr dirty="0">
              <a:latin typeface="Arial"/>
              <a:ea typeface="Arial"/>
              <a:cs typeface="Arial"/>
              <a:sym typeface="Arial"/>
            </a:endParaRPr>
          </a:p>
        </p:txBody>
      </p:sp>
      <p:sp>
        <p:nvSpPr>
          <p:cNvPr id="101" name="Rectangle 3438"/>
          <p:cNvSpPr/>
          <p:nvPr/>
        </p:nvSpPr>
        <p:spPr>
          <a:xfrm>
            <a:off x="1384219" y="10810489"/>
            <a:ext cx="10582299" cy="2844441"/>
          </a:xfrm>
          <a:prstGeom prst="rect">
            <a:avLst/>
          </a:prstGeom>
          <a:ln w="12700">
            <a:solidFill>
              <a:srgbClr val="C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9727" tIns="69727" rIns="69727" bIns="69727">
            <a:spAutoFit/>
          </a:bodyPr>
          <a:lstStyle/>
          <a:p>
            <a:pPr algn="just">
              <a:lnSpc>
                <a:spcPct val="150000"/>
              </a:lnSpc>
              <a:defRPr sz="2400" b="1">
                <a:solidFill>
                  <a:srgbClr val="FF0000"/>
                </a:solidFill>
                <a:latin typeface="Times New Roman"/>
                <a:ea typeface="Times New Roman"/>
                <a:cs typeface="Times New Roman"/>
                <a:sym typeface="Times New Roman"/>
              </a:defRPr>
            </a:pPr>
            <a:r>
              <a:rPr dirty="0"/>
              <a:t>Materials and Methods: </a:t>
            </a:r>
            <a:r>
              <a:rPr b="0" dirty="0">
                <a:solidFill>
                  <a:srgbClr val="000000"/>
                </a:solidFill>
              </a:rPr>
              <a:t>A total of 140 students from the 4th and 5th grades of faculties of medicine and dentistry were included. Sociodemographic data, fear, and anxiety levels of the individuals were recorded using an online questionnaire. COVID-19 Fear Scale was used to measure fear levels, and Coronavirus Anxiety Scale (CAS) was used to determine anxiety levels.²</a:t>
            </a:r>
          </a:p>
        </p:txBody>
      </p:sp>
      <p:sp>
        <p:nvSpPr>
          <p:cNvPr id="102" name="Rectangle 3438"/>
          <p:cNvSpPr/>
          <p:nvPr/>
        </p:nvSpPr>
        <p:spPr>
          <a:xfrm>
            <a:off x="1384219" y="14553644"/>
            <a:ext cx="10741188" cy="4012944"/>
          </a:xfrm>
          <a:prstGeom prst="rect">
            <a:avLst/>
          </a:prstGeom>
          <a:ln w="12700">
            <a:solidFill>
              <a:srgbClr val="C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863" tIns="34863" rIns="34863" bIns="34863" anchor="ctr">
            <a:spAutoFit/>
          </a:bodyPr>
          <a:lstStyle/>
          <a:p>
            <a:pPr algn="just">
              <a:lnSpc>
                <a:spcPct val="150000"/>
              </a:lnSpc>
              <a:defRPr sz="2400" b="1">
                <a:solidFill>
                  <a:srgbClr val="FF0000"/>
                </a:solidFill>
                <a:latin typeface="Times New Roman"/>
                <a:ea typeface="Times New Roman"/>
                <a:cs typeface="Times New Roman"/>
                <a:sym typeface="Times New Roman"/>
              </a:defRPr>
            </a:pPr>
            <a:r>
              <a:rPr dirty="0"/>
              <a:t>Results: </a:t>
            </a:r>
            <a:r>
              <a:rPr b="0" dirty="0">
                <a:solidFill>
                  <a:srgbClr val="000000"/>
                </a:solidFill>
              </a:rPr>
              <a:t>According to CAS, the mean anxiety total score of female students is significantly higher than that of male students (p = 0.001). According to COVID-19 Fear Scale, the mean anxiety total score of female students is significantly higher than that of male students (p = 0.001) and the average anxiety total score of those who intend to use vitamins and supplements in case of COVID-19 disease has borderline statistical significance compared to students who do not use vitamins and</a:t>
            </a:r>
            <a:endParaRPr dirty="0">
              <a:latin typeface="Arial"/>
              <a:ea typeface="Arial"/>
              <a:cs typeface="Arial"/>
              <a:sym typeface="Arial"/>
            </a:endParaRPr>
          </a:p>
          <a:p>
            <a:pPr algn="just">
              <a:lnSpc>
                <a:spcPct val="150000"/>
              </a:lnSpc>
              <a:defRPr sz="2400">
                <a:latin typeface="Times New Roman"/>
                <a:ea typeface="Times New Roman"/>
                <a:cs typeface="Times New Roman"/>
                <a:sym typeface="Times New Roman"/>
              </a:defRPr>
            </a:pPr>
            <a:r>
              <a:rPr dirty="0"/>
              <a:t>supplements (p = 0.051).</a:t>
            </a:r>
          </a:p>
        </p:txBody>
      </p:sp>
      <p:sp>
        <p:nvSpPr>
          <p:cNvPr id="103" name="Metin kutusu 4"/>
          <p:cNvSpPr txBox="1"/>
          <p:nvPr/>
        </p:nvSpPr>
        <p:spPr>
          <a:xfrm>
            <a:off x="12588875" y="6188667"/>
            <a:ext cx="10801350" cy="1513467"/>
          </a:xfrm>
          <a:prstGeom prst="rect">
            <a:avLst/>
          </a:prstGeom>
          <a:ln>
            <a:solidFill>
              <a:srgbClr val="C0000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9727" tIns="69727" rIns="69727" bIns="69727" anchor="ctr">
            <a:spAutoFit/>
          </a:bodyPr>
          <a:lstStyle/>
          <a:p>
            <a:pPr>
              <a:lnSpc>
                <a:spcPct val="150000"/>
              </a:lnSpc>
              <a:spcBef>
                <a:spcPts val="600"/>
              </a:spcBef>
              <a:defRPr sz="2500" b="1">
                <a:solidFill>
                  <a:srgbClr val="FF0000"/>
                </a:solidFill>
                <a:latin typeface="Times New Roman"/>
                <a:ea typeface="Times New Roman"/>
                <a:cs typeface="Times New Roman"/>
                <a:sym typeface="Times New Roman"/>
              </a:defRPr>
            </a:pPr>
            <a:r>
              <a:rPr dirty="0"/>
              <a:t>Table-2: </a:t>
            </a:r>
            <a:r>
              <a:rPr sz="2400" b="0" dirty="0">
                <a:solidFill>
                  <a:srgbClr val="000000"/>
                </a:solidFill>
              </a:rPr>
              <a:t>Distribution of the scores given by the participants to the statements about COVID-19 in COVID-19 Anxiety Scale (0: Not at all - 4: Nearly everyday over the last 2 weeks)</a:t>
            </a:r>
          </a:p>
        </p:txBody>
      </p:sp>
      <p:sp>
        <p:nvSpPr>
          <p:cNvPr id="104" name="Rectangle 3438"/>
          <p:cNvSpPr/>
          <p:nvPr/>
        </p:nvSpPr>
        <p:spPr>
          <a:xfrm>
            <a:off x="12566731" y="26780594"/>
            <a:ext cx="10823494" cy="2760408"/>
          </a:xfrm>
          <a:prstGeom prst="rect">
            <a:avLst/>
          </a:prstGeom>
          <a:ln>
            <a:solidFill>
              <a:srgbClr val="C0000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863" tIns="34863" rIns="34863" bIns="34863" anchor="ctr">
            <a:spAutoFit/>
          </a:bodyPr>
          <a:lstStyle/>
          <a:p>
            <a:pPr algn="just" defTabSz="2466975">
              <a:lnSpc>
                <a:spcPct val="150000"/>
              </a:lnSpc>
              <a:defRPr sz="2400" b="1">
                <a:solidFill>
                  <a:srgbClr val="FF0000"/>
                </a:solidFill>
                <a:latin typeface="Times New Roman"/>
                <a:ea typeface="Times New Roman"/>
                <a:cs typeface="Times New Roman"/>
                <a:sym typeface="Times New Roman"/>
              </a:defRPr>
            </a:pPr>
            <a:r>
              <a:rPr dirty="0"/>
              <a:t>Conclusion:</a:t>
            </a:r>
            <a:r>
              <a:rPr dirty="0">
                <a:solidFill>
                  <a:srgbClr val="000000"/>
                </a:solidFill>
              </a:rPr>
              <a:t> </a:t>
            </a:r>
            <a:r>
              <a:rPr b="0" dirty="0">
                <a:solidFill>
                  <a:srgbClr val="000000"/>
                </a:solidFill>
              </a:rPr>
              <a:t>It was found that female students have higher anxiety and fear levels than male students. Those who intend to use vitamins and supplements in case of COVID-19 disease found to be more prone to anxiety according to COVID-19 Fear Scale. There was no significant difference between the remaining propositions in terms of faculty, class or gender. </a:t>
            </a:r>
          </a:p>
        </p:txBody>
      </p:sp>
      <p:sp>
        <p:nvSpPr>
          <p:cNvPr id="105" name="Metin kutusu 6"/>
          <p:cNvSpPr txBox="1"/>
          <p:nvPr/>
        </p:nvSpPr>
        <p:spPr>
          <a:xfrm>
            <a:off x="12588876" y="29731207"/>
            <a:ext cx="10801350" cy="1917066"/>
          </a:xfrm>
          <a:prstGeom prst="rect">
            <a:avLst/>
          </a:prstGeom>
          <a:ln w="12700">
            <a:solidFill>
              <a:srgbClr val="FF26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863" tIns="34863" rIns="34863" bIns="34863">
            <a:spAutoFit/>
          </a:bodyPr>
          <a:lstStyle/>
          <a:p>
            <a:pPr>
              <a:defRPr sz="2400" b="1">
                <a:solidFill>
                  <a:srgbClr val="FF0000"/>
                </a:solidFill>
                <a:latin typeface="Times New Roman"/>
                <a:ea typeface="Times New Roman"/>
                <a:cs typeface="Times New Roman"/>
                <a:sym typeface="Times New Roman"/>
              </a:defRPr>
            </a:pPr>
            <a:r>
              <a:rPr dirty="0"/>
              <a:t>Keywords: </a:t>
            </a:r>
            <a:r>
              <a:rPr b="0" dirty="0">
                <a:solidFill>
                  <a:srgbClr val="000000"/>
                </a:solidFill>
              </a:rPr>
              <a:t>Coronavirus, Fear, Anxiety, Students, Mental Health</a:t>
            </a:r>
            <a:endParaRPr b="1" dirty="0">
              <a:solidFill>
                <a:srgbClr val="FF0000"/>
              </a:solidFill>
            </a:endParaRPr>
          </a:p>
          <a:p>
            <a:pPr>
              <a:defRPr sz="2400">
                <a:latin typeface="Times New Roman"/>
                <a:ea typeface="Times New Roman"/>
                <a:cs typeface="Times New Roman"/>
                <a:sym typeface="Times New Roman"/>
              </a:defRPr>
            </a:pPr>
            <a:r>
              <a:rPr b="1" dirty="0">
                <a:solidFill>
                  <a:srgbClr val="FF0000"/>
                </a:solidFill>
              </a:rPr>
              <a:t>References: </a:t>
            </a:r>
            <a:r>
              <a:rPr sz="2000" b="1" dirty="0"/>
              <a:t>¹</a:t>
            </a:r>
            <a:r>
              <a:rPr sz="2000" dirty="0"/>
              <a:t>Bakioglu F, Korkmaz O, </a:t>
            </a:r>
            <a:r>
              <a:rPr sz="2000" dirty="0" err="1"/>
              <a:t>Ercan</a:t>
            </a:r>
            <a:r>
              <a:rPr sz="2000" dirty="0"/>
              <a:t> H. Fear of COVID-19 and Positivity: Mediating Role of Intolerance of Uncertainty, Depression, Anxiety, and Stress. </a:t>
            </a:r>
            <a:r>
              <a:rPr sz="2000" i="1" dirty="0">
                <a:latin typeface="Times Roman"/>
                <a:ea typeface="Times Roman"/>
                <a:cs typeface="Times Roman"/>
                <a:sym typeface="Times Roman"/>
              </a:rPr>
              <a:t>Int J </a:t>
            </a:r>
            <a:r>
              <a:rPr sz="2000" i="1" dirty="0" err="1">
                <a:latin typeface="Times Roman"/>
                <a:ea typeface="Times Roman"/>
                <a:cs typeface="Times Roman"/>
                <a:sym typeface="Times Roman"/>
              </a:rPr>
              <a:t>Ment</a:t>
            </a:r>
            <a:r>
              <a:rPr sz="2000" i="1" dirty="0">
                <a:latin typeface="Times Roman"/>
                <a:ea typeface="Times Roman"/>
                <a:cs typeface="Times Roman"/>
                <a:sym typeface="Times Roman"/>
              </a:rPr>
              <a:t> Health Addict</a:t>
            </a:r>
            <a:r>
              <a:rPr sz="2000" dirty="0">
                <a:latin typeface="Times Roman"/>
                <a:ea typeface="Times Roman"/>
                <a:cs typeface="Times Roman"/>
                <a:sym typeface="Times Roman"/>
              </a:rPr>
              <a:t> </a:t>
            </a:r>
            <a:r>
              <a:rPr sz="2000" dirty="0"/>
              <a:t>. (2020) </a:t>
            </a:r>
          </a:p>
          <a:p>
            <a:pPr>
              <a:defRPr sz="2000">
                <a:latin typeface="Times New Roman"/>
                <a:ea typeface="Times New Roman"/>
                <a:cs typeface="Times New Roman"/>
                <a:sym typeface="Times New Roman"/>
              </a:defRPr>
            </a:pPr>
            <a:r>
              <a:rPr dirty="0"/>
              <a:t>²Ladikli N, </a:t>
            </a:r>
            <a:r>
              <a:rPr dirty="0" err="1"/>
              <a:t>Bahadır</a:t>
            </a:r>
            <a:r>
              <a:rPr dirty="0"/>
              <a:t> E, </a:t>
            </a:r>
            <a:r>
              <a:rPr dirty="0" err="1"/>
              <a:t>Yumusak</a:t>
            </a:r>
            <a:r>
              <a:rPr dirty="0"/>
              <a:t> FN, </a:t>
            </a:r>
            <a:r>
              <a:rPr dirty="0" err="1"/>
              <a:t>Akkuzu</a:t>
            </a:r>
            <a:r>
              <a:rPr dirty="0"/>
              <a:t> H, </a:t>
            </a:r>
            <a:r>
              <a:rPr dirty="0" err="1"/>
              <a:t>Karaman</a:t>
            </a:r>
            <a:r>
              <a:rPr dirty="0"/>
              <a:t> G, </a:t>
            </a:r>
            <a:r>
              <a:rPr dirty="0" err="1"/>
              <a:t>Turkkan</a:t>
            </a:r>
            <a:r>
              <a:rPr dirty="0"/>
              <a:t> Z. Kovid-19 </a:t>
            </a:r>
            <a:r>
              <a:rPr dirty="0" err="1"/>
              <a:t>Korkusu</a:t>
            </a:r>
            <a:r>
              <a:rPr dirty="0"/>
              <a:t> </a:t>
            </a:r>
            <a:r>
              <a:rPr dirty="0" err="1"/>
              <a:t>Ölçeği’nin</a:t>
            </a:r>
            <a:r>
              <a:rPr dirty="0"/>
              <a:t> </a:t>
            </a:r>
            <a:r>
              <a:rPr dirty="0" err="1"/>
              <a:t>Türkçe</a:t>
            </a:r>
            <a:r>
              <a:rPr dirty="0"/>
              <a:t> </a:t>
            </a:r>
            <a:r>
              <a:rPr dirty="0" err="1"/>
              <a:t>Güvenirlik</a:t>
            </a:r>
            <a:r>
              <a:rPr dirty="0"/>
              <a:t> </a:t>
            </a:r>
            <a:r>
              <a:rPr dirty="0" err="1"/>
              <a:t>ve</a:t>
            </a:r>
            <a:r>
              <a:rPr dirty="0"/>
              <a:t> </a:t>
            </a:r>
            <a:r>
              <a:rPr dirty="0" err="1"/>
              <a:t>Geçerlik</a:t>
            </a:r>
            <a:r>
              <a:rPr dirty="0"/>
              <a:t> </a:t>
            </a:r>
            <a:r>
              <a:rPr dirty="0" err="1"/>
              <a:t>Çalışması</a:t>
            </a:r>
            <a:r>
              <a:rPr dirty="0"/>
              <a:t>.</a:t>
            </a:r>
            <a:r>
              <a:rPr dirty="0">
                <a:latin typeface="Times Roman"/>
                <a:ea typeface="Times Roman"/>
                <a:cs typeface="Times Roman"/>
                <a:sym typeface="Times Roman"/>
              </a:rPr>
              <a:t> </a:t>
            </a:r>
            <a:r>
              <a:rPr i="1" dirty="0">
                <a:latin typeface="Times Roman"/>
                <a:ea typeface="Times Roman"/>
                <a:cs typeface="Times Roman"/>
                <a:sym typeface="Times Roman"/>
              </a:rPr>
              <a:t>I</a:t>
            </a:r>
            <a:r>
              <a:rPr dirty="0">
                <a:latin typeface="Times Roman"/>
                <a:ea typeface="Times Roman"/>
                <a:cs typeface="Times Roman"/>
                <a:sym typeface="Times Roman"/>
              </a:rPr>
              <a:t> </a:t>
            </a:r>
            <a:r>
              <a:rPr i="1" dirty="0" err="1">
                <a:latin typeface="Times Roman"/>
                <a:ea typeface="Times Roman"/>
                <a:cs typeface="Times Roman"/>
                <a:sym typeface="Times Roman"/>
              </a:rPr>
              <a:t>nt</a:t>
            </a:r>
            <a:r>
              <a:rPr i="1" dirty="0">
                <a:latin typeface="Times Roman"/>
                <a:ea typeface="Times Roman"/>
                <a:cs typeface="Times Roman"/>
                <a:sym typeface="Times Roman"/>
              </a:rPr>
              <a:t> J Soc Sci Stud</a:t>
            </a:r>
            <a:r>
              <a:rPr dirty="0">
                <a:latin typeface="Times Roman"/>
                <a:ea typeface="Times Roman"/>
                <a:cs typeface="Times Roman"/>
                <a:sym typeface="Times Roman"/>
              </a:rPr>
              <a:t> </a:t>
            </a:r>
            <a:r>
              <a:rPr dirty="0"/>
              <a:t>. 2020 Jul;3(2):71-80. </a:t>
            </a:r>
            <a:endParaRPr sz="1200" dirty="0">
              <a:latin typeface="Times Roman"/>
              <a:ea typeface="Times Roman"/>
              <a:cs typeface="Times Roman"/>
              <a:sym typeface="Times Roman"/>
            </a:endParaRPr>
          </a:p>
          <a:p>
            <a:pPr algn="ctr">
              <a:defRPr sz="3600" b="1">
                <a:solidFill>
                  <a:srgbClr val="FFFFFF"/>
                </a:solidFill>
                <a:latin typeface="Times New Roman"/>
                <a:ea typeface="Times New Roman"/>
                <a:cs typeface="Times New Roman"/>
                <a:sym typeface="Times New Roman"/>
              </a:defRPr>
            </a:pPr>
            <a:endParaRPr sz="1200" dirty="0">
              <a:latin typeface="Times Roman"/>
              <a:ea typeface="Times Roman"/>
              <a:cs typeface="Times Roman"/>
              <a:sym typeface="Times Roman"/>
            </a:endParaRPr>
          </a:p>
        </p:txBody>
      </p:sp>
      <p:pic>
        <p:nvPicPr>
          <p:cNvPr id="106" name="Resim 16" descr="Resim 16"/>
          <p:cNvPicPr>
            <a:picLocks noChangeAspect="1"/>
          </p:cNvPicPr>
          <p:nvPr/>
        </p:nvPicPr>
        <p:blipFill>
          <a:blip r:embed="rId3"/>
          <a:stretch>
            <a:fillRect/>
          </a:stretch>
        </p:blipFill>
        <p:spPr>
          <a:xfrm>
            <a:off x="1027031" y="340408"/>
            <a:ext cx="4824413" cy="4557713"/>
          </a:xfrm>
          <a:prstGeom prst="rect">
            <a:avLst/>
          </a:prstGeom>
          <a:ln w="12700">
            <a:miter lim="400000"/>
          </a:ln>
        </p:spPr>
      </p:pic>
      <p:sp>
        <p:nvSpPr>
          <p:cNvPr id="107" name="Rectangle 21"/>
          <p:cNvSpPr txBox="1"/>
          <p:nvPr/>
        </p:nvSpPr>
        <p:spPr>
          <a:xfrm>
            <a:off x="45719" y="106679"/>
            <a:ext cx="2901753" cy="2438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nchor="ctr">
            <a:spAutoFit/>
          </a:bodyPr>
          <a:lstStyle>
            <a:lvl1pPr>
              <a:defRPr sz="1100" i="1">
                <a:solidFill>
                  <a:srgbClr val="44546A"/>
                </a:solidFill>
              </a:defRPr>
            </a:lvl1pPr>
          </a:lstStyle>
          <a:p>
            <a:r>
              <a:t>Table 1-Participants' knowledgestatusof HPV</a:t>
            </a:r>
          </a:p>
        </p:txBody>
      </p:sp>
      <p:sp>
        <p:nvSpPr>
          <p:cNvPr id="108" name="Metin kutusu 4"/>
          <p:cNvSpPr txBox="1"/>
          <p:nvPr/>
        </p:nvSpPr>
        <p:spPr>
          <a:xfrm>
            <a:off x="1338265" y="18929926"/>
            <a:ext cx="10787142" cy="1084571"/>
          </a:xfrm>
          <a:prstGeom prst="rect">
            <a:avLst/>
          </a:prstGeom>
          <a:ln>
            <a:solidFill>
              <a:srgbClr val="C0000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9727" tIns="69727" rIns="69727" bIns="69727" anchor="ctr">
            <a:spAutoFit/>
          </a:bodyPr>
          <a:lstStyle/>
          <a:p>
            <a:pPr>
              <a:lnSpc>
                <a:spcPct val="150000"/>
              </a:lnSpc>
              <a:spcBef>
                <a:spcPts val="600"/>
              </a:spcBef>
              <a:defRPr sz="2500" b="1">
                <a:solidFill>
                  <a:srgbClr val="FF0000"/>
                </a:solidFill>
                <a:latin typeface="Times New Roman"/>
                <a:ea typeface="Times New Roman"/>
                <a:cs typeface="Times New Roman"/>
                <a:sym typeface="Times New Roman"/>
              </a:defRPr>
            </a:pPr>
            <a:r>
              <a:t>Table-1:</a:t>
            </a:r>
            <a:r>
              <a:rPr sz="2800" b="0" i="1">
                <a:solidFill>
                  <a:srgbClr val="000000"/>
                </a:solidFill>
                <a:latin typeface="Arial"/>
                <a:ea typeface="Arial"/>
                <a:cs typeface="Arial"/>
                <a:sym typeface="Arial"/>
              </a:rPr>
              <a:t> </a:t>
            </a:r>
            <a:r>
              <a:rPr sz="2400" b="0">
                <a:solidFill>
                  <a:srgbClr val="000000"/>
                </a:solidFill>
              </a:rPr>
              <a:t>Distribution of  answers given by the participants to the demographical questions about COVID-19 disease.</a:t>
            </a:r>
          </a:p>
        </p:txBody>
      </p:sp>
      <p:sp>
        <p:nvSpPr>
          <p:cNvPr id="109" name="Rectangle 23"/>
          <p:cNvSpPr txBox="1"/>
          <p:nvPr/>
        </p:nvSpPr>
        <p:spPr>
          <a:xfrm>
            <a:off x="45720" y="106679"/>
            <a:ext cx="1469009" cy="2438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nchor="ctr">
            <a:spAutoFit/>
          </a:bodyPr>
          <a:lstStyle>
            <a:lvl1pPr>
              <a:defRPr sz="1100"/>
            </a:lvl1pPr>
          </a:lstStyle>
          <a:p>
            <a:r>
              <a:t>*ss=standarddeviation</a:t>
            </a:r>
          </a:p>
        </p:txBody>
      </p:sp>
      <p:graphicFrame>
        <p:nvGraphicFramePr>
          <p:cNvPr id="110" name="20 Tablo"/>
          <p:cNvGraphicFramePr/>
          <p:nvPr>
            <p:extLst>
              <p:ext uri="{D42A27DB-BD31-4B8C-83A1-F6EECF244321}">
                <p14:modId xmlns:p14="http://schemas.microsoft.com/office/powerpoint/2010/main" val="4200599817"/>
              </p:ext>
            </p:extLst>
          </p:nvPr>
        </p:nvGraphicFramePr>
        <p:xfrm>
          <a:off x="12560262" y="18468846"/>
          <a:ext cx="10858575" cy="8121543"/>
        </p:xfrm>
        <a:graphic>
          <a:graphicData uri="http://schemas.openxmlformats.org/drawingml/2006/table">
            <a:tbl>
              <a:tblPr>
                <a:tableStyleId>{4C3C2611-4C71-4FC5-86AE-919BDF0F9419}</a:tableStyleId>
              </a:tblPr>
              <a:tblGrid>
                <a:gridCol w="2286706">
                  <a:extLst>
                    <a:ext uri="{9D8B030D-6E8A-4147-A177-3AD203B41FA5}">
                      <a16:colId xmlns:a16="http://schemas.microsoft.com/office/drawing/2014/main" val="20000"/>
                    </a:ext>
                  </a:extLst>
                </a:gridCol>
                <a:gridCol w="1400687">
                  <a:extLst>
                    <a:ext uri="{9D8B030D-6E8A-4147-A177-3AD203B41FA5}">
                      <a16:colId xmlns:a16="http://schemas.microsoft.com/office/drawing/2014/main" val="20001"/>
                    </a:ext>
                  </a:extLst>
                </a:gridCol>
                <a:gridCol w="1849419">
                  <a:extLst>
                    <a:ext uri="{9D8B030D-6E8A-4147-A177-3AD203B41FA5}">
                      <a16:colId xmlns:a16="http://schemas.microsoft.com/office/drawing/2014/main" val="20002"/>
                    </a:ext>
                  </a:extLst>
                </a:gridCol>
                <a:gridCol w="1752157">
                  <a:extLst>
                    <a:ext uri="{9D8B030D-6E8A-4147-A177-3AD203B41FA5}">
                      <a16:colId xmlns:a16="http://schemas.microsoft.com/office/drawing/2014/main" val="20003"/>
                    </a:ext>
                  </a:extLst>
                </a:gridCol>
                <a:gridCol w="1759057">
                  <a:extLst>
                    <a:ext uri="{9D8B030D-6E8A-4147-A177-3AD203B41FA5}">
                      <a16:colId xmlns:a16="http://schemas.microsoft.com/office/drawing/2014/main" val="20004"/>
                    </a:ext>
                  </a:extLst>
                </a:gridCol>
                <a:gridCol w="1810549">
                  <a:extLst>
                    <a:ext uri="{9D8B030D-6E8A-4147-A177-3AD203B41FA5}">
                      <a16:colId xmlns:a16="http://schemas.microsoft.com/office/drawing/2014/main" val="20005"/>
                    </a:ext>
                  </a:extLst>
                </a:gridCol>
              </a:tblGrid>
              <a:tr h="318487">
                <a:tc>
                  <a:txBody>
                    <a:bodyPr/>
                    <a:lstStyle/>
                    <a:p>
                      <a:pPr algn="l" defTabSz="3088137">
                        <a:lnSpc>
                          <a:spcPct val="115000"/>
                        </a:lnSpc>
                        <a:defRPr sz="1800"/>
                      </a:pPr>
                      <a:r>
                        <a:rPr sz="1600" b="1">
                          <a:latin typeface="Times New Roman"/>
                          <a:ea typeface="Times New Roman"/>
                          <a:cs typeface="Times New Roman"/>
                          <a:sym typeface="Times New Roman"/>
                        </a:rPr>
                        <a:t>Statements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1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2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3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4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5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643915">
                <a:tc>
                  <a:txBody>
                    <a:bodyPr/>
                    <a:lstStyle/>
                    <a:p>
                      <a:pPr algn="just" defTabSz="3088137">
                        <a:lnSpc>
                          <a:spcPct val="120000"/>
                        </a:lnSpc>
                        <a:defRPr sz="1800"/>
                      </a:pPr>
                      <a:r>
                        <a:rPr sz="1600">
                          <a:latin typeface="Times New Roman"/>
                          <a:ea typeface="Times New Roman"/>
                          <a:cs typeface="Times New Roman"/>
                          <a:sym typeface="Times New Roman"/>
                        </a:rPr>
                        <a:t>I am most afraid of coronavirus-19.</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%16.4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%25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%40.7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%7.8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907277">
                <a:tc>
                  <a:txBody>
                    <a:bodyPr/>
                    <a:lstStyle/>
                    <a:p>
                      <a:pPr algn="l" defTabSz="457200">
                        <a:lnSpc>
                          <a:spcPct val="120000"/>
                        </a:lnSpc>
                        <a:defRPr sz="1800"/>
                      </a:pPr>
                      <a:r>
                        <a:rPr sz="1600">
                          <a:latin typeface="Times New Roman"/>
                          <a:ea typeface="Times New Roman"/>
                          <a:cs typeface="Times New Roman"/>
                          <a:sym typeface="Times New Roman"/>
                        </a:rPr>
                        <a:t>It makes me uncomfortable to think about coronavirus-19.</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%19.2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%24.2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%22.1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%17.8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%16.4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919579">
                <a:tc>
                  <a:txBody>
                    <a:bodyPr/>
                    <a:lstStyle/>
                    <a:p>
                      <a:pPr algn="l" defTabSz="457200">
                        <a:lnSpc>
                          <a:spcPct val="120000"/>
                        </a:lnSpc>
                        <a:defRPr sz="1800"/>
                      </a:pPr>
                      <a:r>
                        <a:rPr sz="1600">
                          <a:latin typeface="Times New Roman"/>
                          <a:ea typeface="Times New Roman"/>
                          <a:cs typeface="Times New Roman"/>
                          <a:sym typeface="Times New Roman"/>
                        </a:rPr>
                        <a:t>My hands become clammy when I think about coronavirus-19.</a:t>
                      </a:r>
                    </a:p>
                  </a:txBody>
                  <a:tcPr marL="63500" marR="63500" marT="63500" marB="635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%81.4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%11.4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%7.1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859995">
                <a:tc>
                  <a:txBody>
                    <a:bodyPr/>
                    <a:lstStyle/>
                    <a:p>
                      <a:pPr algn="l" defTabSz="457200">
                        <a:lnSpc>
                          <a:spcPct val="120000"/>
                        </a:lnSpc>
                        <a:defRPr sz="1800"/>
                      </a:pPr>
                      <a:r>
                        <a:rPr sz="1600">
                          <a:latin typeface="Times New Roman"/>
                          <a:ea typeface="Times New Roman"/>
                          <a:cs typeface="Times New Roman"/>
                          <a:sym typeface="Times New Roman"/>
                        </a:rPr>
                        <a:t>I am afraid of losing my life because of coronavirus-19.</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%45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%13.5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%22.1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%8.5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%10.7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4"/>
                  </a:ext>
                </a:extLst>
              </a:tr>
              <a:tr h="1681454">
                <a:tc>
                  <a:txBody>
                    <a:bodyPr/>
                    <a:lstStyle/>
                    <a:p>
                      <a:pPr algn="l" defTabSz="457200">
                        <a:lnSpc>
                          <a:spcPct val="120000"/>
                        </a:lnSpc>
                        <a:defRPr sz="1800"/>
                      </a:pPr>
                      <a:r>
                        <a:rPr sz="1600">
                          <a:latin typeface="Times New Roman"/>
                          <a:ea typeface="Times New Roman"/>
                          <a:cs typeface="Times New Roman"/>
                          <a:sym typeface="Times New Roman"/>
                        </a:rPr>
                        <a:t>When watching news and stories about coronavirus-19 on social media, I become nervous and anxious.</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%87.1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%12.8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5"/>
                  </a:ext>
                </a:extLst>
              </a:tr>
              <a:tr h="1123517">
                <a:tc>
                  <a:txBody>
                    <a:bodyPr/>
                    <a:lstStyle/>
                    <a:p>
                      <a:pPr algn="l" defTabSz="457200">
                        <a:lnSpc>
                          <a:spcPct val="120000"/>
                        </a:lnSpc>
                        <a:defRPr sz="1800"/>
                      </a:pPr>
                      <a:r>
                        <a:rPr sz="1600">
                          <a:latin typeface="Times New Roman"/>
                          <a:ea typeface="Times New Roman"/>
                          <a:cs typeface="Times New Roman"/>
                          <a:sym typeface="Times New Roman"/>
                        </a:rPr>
                        <a:t>I cannot sleep because I’m worrying about getting coronavirus-19.</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%71.4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%20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%6.4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%2.1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6"/>
                  </a:ext>
                </a:extLst>
              </a:tr>
              <a:tr h="419151">
                <a:tc>
                  <a:txBody>
                    <a:bodyPr/>
                    <a:lstStyle/>
                    <a:p>
                      <a:pPr algn="l" defTabSz="457200">
                        <a:lnSpc>
                          <a:spcPct val="120000"/>
                        </a:lnSpc>
                        <a:defRPr sz="1800"/>
                      </a:pPr>
                      <a:r>
                        <a:rPr sz="1600">
                          <a:latin typeface="Times New Roman"/>
                          <a:ea typeface="Times New Roman"/>
                          <a:cs typeface="Times New Roman"/>
                          <a:sym typeface="Times New Roman"/>
                        </a:rPr>
                        <a:t>My heart races or palpitates when I thinka about getting coronavirus-19.</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%52.8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%16.4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%16.4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%10.7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dirty="0">
                          <a:latin typeface="Times New Roman"/>
                          <a:ea typeface="Times New Roman"/>
                          <a:cs typeface="Times New Roman"/>
                          <a:sym typeface="Times New Roman"/>
                        </a:rPr>
                        <a:t>%3.5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7"/>
                  </a:ext>
                </a:extLst>
              </a:tr>
            </a:tbl>
          </a:graphicData>
        </a:graphic>
      </p:graphicFrame>
      <p:graphicFrame>
        <p:nvGraphicFramePr>
          <p:cNvPr id="111" name="22 Tablo"/>
          <p:cNvGraphicFramePr/>
          <p:nvPr/>
        </p:nvGraphicFramePr>
        <p:xfrm>
          <a:off x="12595983" y="7757019"/>
          <a:ext cx="10787133" cy="9460888"/>
        </p:xfrm>
        <a:graphic>
          <a:graphicData uri="http://schemas.openxmlformats.org/drawingml/2006/table">
            <a:tbl>
              <a:tblPr>
                <a:tableStyleId>{4C3C2611-4C71-4FC5-86AE-919BDF0F9419}</a:tableStyleId>
              </a:tblPr>
              <a:tblGrid>
                <a:gridCol w="2161912">
                  <a:extLst>
                    <a:ext uri="{9D8B030D-6E8A-4147-A177-3AD203B41FA5}">
                      <a16:colId xmlns:a16="http://schemas.microsoft.com/office/drawing/2014/main" val="20000"/>
                    </a:ext>
                  </a:extLst>
                </a:gridCol>
                <a:gridCol w="1640784">
                  <a:extLst>
                    <a:ext uri="{9D8B030D-6E8A-4147-A177-3AD203B41FA5}">
                      <a16:colId xmlns:a16="http://schemas.microsoft.com/office/drawing/2014/main" val="20001"/>
                    </a:ext>
                  </a:extLst>
                </a:gridCol>
                <a:gridCol w="1715568">
                  <a:extLst>
                    <a:ext uri="{9D8B030D-6E8A-4147-A177-3AD203B41FA5}">
                      <a16:colId xmlns:a16="http://schemas.microsoft.com/office/drawing/2014/main" val="20002"/>
                    </a:ext>
                  </a:extLst>
                </a:gridCol>
                <a:gridCol w="1780302">
                  <a:extLst>
                    <a:ext uri="{9D8B030D-6E8A-4147-A177-3AD203B41FA5}">
                      <a16:colId xmlns:a16="http://schemas.microsoft.com/office/drawing/2014/main" val="20003"/>
                    </a:ext>
                  </a:extLst>
                </a:gridCol>
                <a:gridCol w="1689931">
                  <a:extLst>
                    <a:ext uri="{9D8B030D-6E8A-4147-A177-3AD203B41FA5}">
                      <a16:colId xmlns:a16="http://schemas.microsoft.com/office/drawing/2014/main" val="20004"/>
                    </a:ext>
                  </a:extLst>
                </a:gridCol>
                <a:gridCol w="1798636">
                  <a:extLst>
                    <a:ext uri="{9D8B030D-6E8A-4147-A177-3AD203B41FA5}">
                      <a16:colId xmlns:a16="http://schemas.microsoft.com/office/drawing/2014/main" val="20005"/>
                    </a:ext>
                  </a:extLst>
                </a:gridCol>
              </a:tblGrid>
              <a:tr h="266585">
                <a:tc>
                  <a:txBody>
                    <a:bodyPr/>
                    <a:lstStyle/>
                    <a:p>
                      <a:pPr algn="l" defTabSz="3088137">
                        <a:lnSpc>
                          <a:spcPct val="115000"/>
                        </a:lnSpc>
                        <a:defRPr sz="1800"/>
                      </a:pPr>
                      <a:r>
                        <a:rPr sz="1600" b="1">
                          <a:latin typeface="Times New Roman"/>
                          <a:ea typeface="Times New Roman"/>
                          <a:cs typeface="Times New Roman"/>
                          <a:sym typeface="Times New Roman"/>
                        </a:rPr>
                        <a:t>Questions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3</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1790088">
                <a:tc>
                  <a:txBody>
                    <a:bodyPr/>
                    <a:lstStyle/>
                    <a:p>
                      <a:pPr algn="l" defTabSz="457200">
                        <a:lnSpc>
                          <a:spcPct val="120000"/>
                        </a:lnSpc>
                        <a:defRPr sz="1800"/>
                      </a:pPr>
                      <a:r>
                        <a:rPr sz="1600">
                          <a:latin typeface="Times New Roman"/>
                          <a:ea typeface="Times New Roman"/>
                          <a:cs typeface="Times New Roman"/>
                          <a:sym typeface="Times New Roman"/>
                        </a:rPr>
                        <a:t>I felt dizzy, lightheaded, or faint, when I read or listened to news about the coronavirus.</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%72.1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%16.4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1729360">
                <a:tc>
                  <a:txBody>
                    <a:bodyPr/>
                    <a:lstStyle/>
                    <a:p>
                      <a:pPr algn="l" defTabSz="457200">
                        <a:lnSpc>
                          <a:spcPct val="120000"/>
                        </a:lnSpc>
                        <a:defRPr sz="1800"/>
                      </a:pPr>
                      <a:r>
                        <a:rPr sz="1600">
                          <a:latin typeface="Times New Roman"/>
                          <a:ea typeface="Times New Roman"/>
                          <a:cs typeface="Times New Roman"/>
                          <a:sym typeface="Times New Roman"/>
                        </a:rPr>
                        <a:t>I had trouble falling or staying asleep because I was thinking about the coronavirus.</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%57.8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%22.8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%14.2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2132686">
                <a:tc>
                  <a:txBody>
                    <a:bodyPr/>
                    <a:lstStyle/>
                    <a:p>
                      <a:pPr algn="l" defTabSz="457200">
                        <a:lnSpc>
                          <a:spcPct val="120000"/>
                        </a:lnSpc>
                        <a:defRPr sz="1800"/>
                      </a:pPr>
                      <a:r>
                        <a:rPr sz="1600" dirty="0">
                          <a:latin typeface="Times New Roman"/>
                          <a:ea typeface="Times New Roman"/>
                          <a:cs typeface="Times New Roman"/>
                          <a:sym typeface="Times New Roman"/>
                        </a:rPr>
                        <a:t>I felt paralyzed or frozen when I thought about or exposed to information about the coronavirus.</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%80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%9.2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%7.8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%2.8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1795048">
                <a:tc>
                  <a:txBody>
                    <a:bodyPr/>
                    <a:lstStyle/>
                    <a:p>
                      <a:pPr algn="l" defTabSz="457200">
                        <a:lnSpc>
                          <a:spcPct val="120000"/>
                        </a:lnSpc>
                        <a:defRPr sz="1800"/>
                      </a:pPr>
                      <a:r>
                        <a:rPr sz="1600">
                          <a:latin typeface="Times New Roman"/>
                          <a:ea typeface="Times New Roman"/>
                          <a:cs typeface="Times New Roman"/>
                          <a:sym typeface="Times New Roman"/>
                        </a:rPr>
                        <a:t>I lost interest in eating when I thought about or exposed to information about the coronavirus.</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%60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%20.7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%12.8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%6.4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4"/>
                  </a:ext>
                </a:extLst>
              </a:tr>
              <a:tr h="1747121">
                <a:tc>
                  <a:txBody>
                    <a:bodyPr/>
                    <a:lstStyle/>
                    <a:p>
                      <a:pPr algn="l" defTabSz="457200">
                        <a:lnSpc>
                          <a:spcPct val="120000"/>
                        </a:lnSpc>
                        <a:defRPr sz="1800"/>
                      </a:pPr>
                      <a:r>
                        <a:rPr sz="1600">
                          <a:latin typeface="Times New Roman"/>
                          <a:ea typeface="Times New Roman"/>
                          <a:cs typeface="Times New Roman"/>
                          <a:sym typeface="Times New Roman"/>
                        </a:rPr>
                        <a:t>I felt nauseous or had stomach problems when I thought about or exposed to information about the coronavirus.</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%73.5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%9.2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%7.8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%9.2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dirty="0">
                          <a:latin typeface="Times New Roman"/>
                          <a:ea typeface="Times New Roman"/>
                          <a:cs typeface="Times New Roman"/>
                          <a:sym typeface="Times New Roman"/>
                        </a:rPr>
                        <a:t>%0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5"/>
                  </a:ext>
                </a:extLst>
              </a:tr>
            </a:tbl>
          </a:graphicData>
        </a:graphic>
      </p:graphicFrame>
      <p:graphicFrame>
        <p:nvGraphicFramePr>
          <p:cNvPr id="112" name="19 Tablo"/>
          <p:cNvGraphicFramePr/>
          <p:nvPr/>
        </p:nvGraphicFramePr>
        <p:xfrm>
          <a:off x="1384221" y="20669184"/>
          <a:ext cx="10787138" cy="9501253"/>
        </p:xfrm>
        <a:graphic>
          <a:graphicData uri="http://schemas.openxmlformats.org/drawingml/2006/table">
            <a:tbl>
              <a:tblPr>
                <a:tableStyleId>{4C3C2611-4C71-4FC5-86AE-919BDF0F9419}</a:tableStyleId>
              </a:tblPr>
              <a:tblGrid>
                <a:gridCol w="3594932">
                  <a:extLst>
                    <a:ext uri="{9D8B030D-6E8A-4147-A177-3AD203B41FA5}">
                      <a16:colId xmlns:a16="http://schemas.microsoft.com/office/drawing/2014/main" val="20000"/>
                    </a:ext>
                  </a:extLst>
                </a:gridCol>
                <a:gridCol w="3596103">
                  <a:extLst>
                    <a:ext uri="{9D8B030D-6E8A-4147-A177-3AD203B41FA5}">
                      <a16:colId xmlns:a16="http://schemas.microsoft.com/office/drawing/2014/main" val="20001"/>
                    </a:ext>
                  </a:extLst>
                </a:gridCol>
                <a:gridCol w="3596103">
                  <a:extLst>
                    <a:ext uri="{9D8B030D-6E8A-4147-A177-3AD203B41FA5}">
                      <a16:colId xmlns:a16="http://schemas.microsoft.com/office/drawing/2014/main" val="20002"/>
                    </a:ext>
                  </a:extLst>
                </a:gridCol>
              </a:tblGrid>
              <a:tr h="360771">
                <a:tc>
                  <a:txBody>
                    <a:bodyPr/>
                    <a:lstStyle/>
                    <a:p>
                      <a:pPr algn="l" defTabSz="3088137">
                        <a:lnSpc>
                          <a:spcPct val="115000"/>
                        </a:lnSpc>
                        <a:defRPr sz="1800"/>
                      </a:pPr>
                      <a:r>
                        <a:rPr sz="1600" b="1">
                          <a:latin typeface="Times New Roman"/>
                          <a:ea typeface="Times New Roman"/>
                          <a:cs typeface="Times New Roman"/>
                          <a:sym typeface="Times New Roman"/>
                        </a:rPr>
                        <a:t>Questions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Yes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b="1">
                          <a:latin typeface="Times New Roman"/>
                          <a:ea typeface="Times New Roman"/>
                          <a:cs typeface="Times New Roman"/>
                          <a:sym typeface="Times New Roman"/>
                        </a:rPr>
                        <a:t>No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721542">
                <a:tc>
                  <a:txBody>
                    <a:bodyPr/>
                    <a:lstStyle/>
                    <a:p>
                      <a:pPr algn="l" defTabSz="457200">
                        <a:lnSpc>
                          <a:spcPct val="120000"/>
                        </a:lnSpc>
                        <a:defRPr sz="1800"/>
                      </a:pPr>
                      <a:r>
                        <a:rPr sz="1600">
                          <a:latin typeface="Times New Roman"/>
                          <a:ea typeface="Times New Roman"/>
                          <a:cs typeface="Times New Roman"/>
                          <a:sym typeface="Times New Roman"/>
                        </a:rPr>
                        <a:t>Do you have any chronic disease?</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6.4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93.5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721542">
                <a:tc>
                  <a:txBody>
                    <a:bodyPr/>
                    <a:lstStyle/>
                    <a:p>
                      <a:pPr algn="l" defTabSz="457200">
                        <a:lnSpc>
                          <a:spcPct val="120000"/>
                        </a:lnSpc>
                        <a:defRPr sz="1800"/>
                      </a:pPr>
                      <a:r>
                        <a:rPr sz="1600">
                          <a:latin typeface="Times New Roman"/>
                          <a:ea typeface="Times New Roman"/>
                          <a:cs typeface="Times New Roman"/>
                          <a:sym typeface="Times New Roman"/>
                        </a:rPr>
                        <a:t>Do you take any medication regularly?</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10.7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89.2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721542">
                <a:tc>
                  <a:txBody>
                    <a:bodyPr/>
                    <a:lstStyle/>
                    <a:p>
                      <a:pPr algn="l" defTabSz="457200">
                        <a:lnSpc>
                          <a:spcPct val="120000"/>
                        </a:lnSpc>
                        <a:defRPr sz="1800"/>
                      </a:pPr>
                      <a:r>
                        <a:rPr sz="1600">
                          <a:latin typeface="Times New Roman"/>
                          <a:ea typeface="Times New Roman"/>
                          <a:cs typeface="Times New Roman"/>
                          <a:sym typeface="Times New Roman"/>
                        </a:rPr>
                        <a:t>Have you had COVID-19 disease?</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9.2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90.7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721542">
                <a:tc>
                  <a:txBody>
                    <a:bodyPr/>
                    <a:lstStyle/>
                    <a:p>
                      <a:pPr algn="l" defTabSz="457200">
                        <a:lnSpc>
                          <a:spcPct val="120000"/>
                        </a:lnSpc>
                        <a:defRPr sz="1800"/>
                      </a:pPr>
                      <a:r>
                        <a:rPr sz="1600">
                          <a:latin typeface="Times New Roman"/>
                          <a:ea typeface="Times New Roman"/>
                          <a:cs typeface="Times New Roman"/>
                          <a:sym typeface="Times New Roman"/>
                        </a:rPr>
                        <a:t>Did you get treatment for COVID-19?</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5.7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94.2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4"/>
                  </a:ext>
                </a:extLst>
              </a:tr>
              <a:tr h="1443084">
                <a:tc>
                  <a:txBody>
                    <a:bodyPr/>
                    <a:lstStyle/>
                    <a:p>
                      <a:pPr algn="l" defTabSz="457200">
                        <a:lnSpc>
                          <a:spcPct val="120000"/>
                        </a:lnSpc>
                        <a:defRPr sz="1800"/>
                      </a:pPr>
                      <a:r>
                        <a:rPr sz="1600">
                          <a:latin typeface="Times New Roman"/>
                          <a:ea typeface="Times New Roman"/>
                          <a:cs typeface="Times New Roman"/>
                          <a:sym typeface="Times New Roman"/>
                        </a:rPr>
                        <a:t>Would you consider using any vitamins or supplements to make it easier to recover from COVID-19 disease?</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42.1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57.8</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5"/>
                  </a:ext>
                </a:extLst>
              </a:tr>
              <a:tr h="1803855">
                <a:tc>
                  <a:txBody>
                    <a:bodyPr/>
                    <a:lstStyle/>
                    <a:p>
                      <a:pPr algn="l" defTabSz="457200">
                        <a:lnSpc>
                          <a:spcPct val="120000"/>
                        </a:lnSpc>
                        <a:defRPr sz="1800"/>
                      </a:pPr>
                      <a:r>
                        <a:rPr sz="1600">
                          <a:latin typeface="Times New Roman"/>
                          <a:ea typeface="Times New Roman"/>
                          <a:cs typeface="Times New Roman"/>
                          <a:sym typeface="Times New Roman"/>
                        </a:rPr>
                        <a:t>Do you have any family member who is at risk for COVID-19 disease? (Hypertension, diabetes, immunodeficiency...)</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54.2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44.7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6"/>
                  </a:ext>
                </a:extLst>
              </a:tr>
              <a:tr h="1082313">
                <a:tc>
                  <a:txBody>
                    <a:bodyPr/>
                    <a:lstStyle/>
                    <a:p>
                      <a:pPr algn="l" defTabSz="457200">
                        <a:lnSpc>
                          <a:spcPct val="120000"/>
                        </a:lnSpc>
                        <a:defRPr sz="1800"/>
                      </a:pPr>
                      <a:r>
                        <a:rPr sz="1600">
                          <a:latin typeface="Times New Roman"/>
                          <a:ea typeface="Times New Roman"/>
                          <a:cs typeface="Times New Roman"/>
                          <a:sym typeface="Times New Roman"/>
                        </a:rPr>
                        <a:t>Do you have any healtcare workers in your family (you excluded)?</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36.4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63.5</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7"/>
                  </a:ext>
                </a:extLst>
              </a:tr>
              <a:tr h="1925062">
                <a:tc>
                  <a:txBody>
                    <a:bodyPr/>
                    <a:lstStyle/>
                    <a:p>
                      <a:pPr algn="l" defTabSz="457200">
                        <a:lnSpc>
                          <a:spcPct val="120000"/>
                        </a:lnSpc>
                        <a:defRPr sz="1800"/>
                      </a:pPr>
                      <a:r>
                        <a:rPr sz="1600">
                          <a:latin typeface="Times New Roman"/>
                          <a:ea typeface="Times New Roman"/>
                          <a:cs typeface="Times New Roman"/>
                          <a:sym typeface="Times New Roman"/>
                        </a:rPr>
                        <a:t>Have any of your acquaintances ever had COVID-19 disease?</a:t>
                      </a:r>
                    </a:p>
                  </a:txBody>
                  <a:tcPr marL="76200" marR="76200" marT="76200" marB="7620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69.2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3088137">
                        <a:lnSpc>
                          <a:spcPct val="115000"/>
                        </a:lnSpc>
                        <a:defRPr sz="1800"/>
                      </a:pPr>
                      <a:r>
                        <a:rPr sz="1600">
                          <a:latin typeface="Times New Roman"/>
                          <a:ea typeface="Times New Roman"/>
                          <a:cs typeface="Times New Roman"/>
                          <a:sym typeface="Times New Roman"/>
                        </a:rPr>
                        <a:t>30.7</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8"/>
                  </a:ext>
                </a:extLst>
              </a:tr>
            </a:tbl>
          </a:graphicData>
        </a:graphic>
      </p:graphicFrame>
      <p:sp>
        <p:nvSpPr>
          <p:cNvPr id="113" name="Metin kutusu 4"/>
          <p:cNvSpPr txBox="1"/>
          <p:nvPr/>
        </p:nvSpPr>
        <p:spPr>
          <a:xfrm>
            <a:off x="12563517" y="17206095"/>
            <a:ext cx="10855319" cy="1205531"/>
          </a:xfrm>
          <a:prstGeom prst="rect">
            <a:avLst/>
          </a:prstGeom>
          <a:ln>
            <a:solidFill>
              <a:srgbClr val="C0000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9727" tIns="69727" rIns="69727" bIns="69727" anchor="ctr">
            <a:spAutoFit/>
          </a:bodyPr>
          <a:lstStyle/>
          <a:p>
            <a:pPr>
              <a:lnSpc>
                <a:spcPct val="150000"/>
              </a:lnSpc>
              <a:spcBef>
                <a:spcPts val="600"/>
              </a:spcBef>
              <a:defRPr sz="2500" b="1">
                <a:solidFill>
                  <a:srgbClr val="FF0000"/>
                </a:solidFill>
                <a:latin typeface="Times New Roman"/>
                <a:ea typeface="Times New Roman"/>
                <a:cs typeface="Times New Roman"/>
                <a:sym typeface="Times New Roman"/>
              </a:defRPr>
            </a:pPr>
            <a:r>
              <a:rPr dirty="0"/>
              <a:t>Table-3:</a:t>
            </a:r>
            <a:r>
              <a:rPr sz="2400" b="0" dirty="0">
                <a:solidFill>
                  <a:srgbClr val="000000"/>
                </a:solidFill>
                <a:latin typeface="Arial"/>
                <a:ea typeface="Arial"/>
                <a:cs typeface="Arial"/>
                <a:sym typeface="Arial"/>
              </a:rPr>
              <a:t> </a:t>
            </a:r>
            <a:r>
              <a:rPr sz="2400" b="0" dirty="0">
                <a:solidFill>
                  <a:srgbClr val="000000"/>
                </a:solidFill>
              </a:rPr>
              <a:t>Distribution of  scores given by the participants to the statements about COVID-19 in COVID-19 Fear Scale (1: strongly disagree - 5:strongly agree )</a:t>
            </a:r>
            <a:endParaRPr sz="1200" dirty="0">
              <a:latin typeface="Times Roman"/>
              <a:ea typeface="Times Roman"/>
              <a:cs typeface="Times Roman"/>
              <a:sym typeface="Times Roman"/>
            </a:endParaRPr>
          </a:p>
        </p:txBody>
      </p:sp>
    </p:spTree>
  </p:cSld>
  <p:clrMapOvr>
    <a:masterClrMapping/>
  </p:clrMapOvr>
  <p:transition spd="med"/>
</p:sld>
</file>

<file path=ppt/theme/theme1.xml><?xml version="1.0" encoding="utf-8"?>
<a:theme xmlns:a="http://schemas.openxmlformats.org/drawingml/2006/main" name="Ofis Teması">
  <a:themeElements>
    <a:clrScheme name="Ofis Teması">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is Teması">
      <a:majorFont>
        <a:latin typeface="Calibri"/>
        <a:ea typeface="Calibri"/>
        <a:cs typeface="Calibri"/>
      </a:majorFont>
      <a:minorFont>
        <a:latin typeface="Helvetica"/>
        <a:ea typeface="Helvetica"/>
        <a:cs typeface="Helvetica"/>
      </a:minorFont>
    </a:fontScheme>
    <a:fmtScheme name="Ofis Temas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is Teması">
  <a:themeElements>
    <a:clrScheme name="Ofis Teması">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is Teması">
      <a:majorFont>
        <a:latin typeface="Calibri"/>
        <a:ea typeface="Calibri"/>
        <a:cs typeface="Calibri"/>
      </a:majorFont>
      <a:minorFont>
        <a:latin typeface="Helvetica"/>
        <a:ea typeface="Helvetica"/>
        <a:cs typeface="Helvetica"/>
      </a:minorFont>
    </a:fontScheme>
    <a:fmtScheme name="Ofis Temas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32893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969</Words>
  <Application>Microsoft Office PowerPoint</Application>
  <PresentationFormat>Özel</PresentationFormat>
  <Paragraphs>138</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Times New Roman</vt:lpstr>
      <vt:lpstr>Times Roman</vt:lpstr>
      <vt:lpstr>Ofis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Rabia Koc</cp:lastModifiedBy>
  <cp:revision>1</cp:revision>
  <dcterms:modified xsi:type="dcterms:W3CDTF">2021-06-07T05:22:37Z</dcterms:modified>
</cp:coreProperties>
</file>